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media/image9.jpg" ContentType="image/pn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83" r:id="rId3"/>
    <p:sldId id="257" r:id="rId4"/>
    <p:sldId id="258" r:id="rId5"/>
    <p:sldId id="259" r:id="rId6"/>
    <p:sldId id="260" r:id="rId7"/>
    <p:sldId id="261" r:id="rId8"/>
    <p:sldId id="262" r:id="rId9"/>
    <p:sldId id="263" r:id="rId10"/>
    <p:sldId id="264" r:id="rId11"/>
    <p:sldId id="276" r:id="rId12"/>
    <p:sldId id="277" r:id="rId13"/>
    <p:sldId id="278" r:id="rId14"/>
    <p:sldId id="279" r:id="rId15"/>
    <p:sldId id="280" r:id="rId16"/>
    <p:sldId id="281" r:id="rId17"/>
    <p:sldId id="275" r:id="rId18"/>
    <p:sldId id="282"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50" d="100"/>
          <a:sy n="50" d="100"/>
        </p:scale>
        <p:origin x="1896" y="51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4334933" y="1169931"/>
            <a:ext cx="4814835" cy="4993802"/>
            <a:chOff x="4334933" y="1169931"/>
            <a:chExt cx="4814835" cy="4993802"/>
          </a:xfrm>
        </p:grpSpPr>
        <p:cxnSp>
          <p:nvCxnSpPr>
            <p:cNvPr id="17" name="Straight Connector 16"/>
            <p:cNvCxnSpPr/>
            <p:nvPr/>
          </p:nvCxnSpPr>
          <p:spPr>
            <a:xfrm flipH="1">
              <a:off x="6009259" y="1169931"/>
              <a:ext cx="3134741" cy="313474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4334933" y="1348898"/>
              <a:ext cx="4814835" cy="481483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225595" y="1469269"/>
              <a:ext cx="3912054" cy="3912054"/>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flipH="1">
              <a:off x="5304588" y="1307856"/>
              <a:ext cx="3839412" cy="383941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707078" y="1770196"/>
              <a:ext cx="3430571" cy="343057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533400" y="533400"/>
            <a:ext cx="6154713" cy="3124201"/>
          </a:xfrm>
        </p:spPr>
        <p:txBody>
          <a:bodyPr anchor="b">
            <a:normAutofit/>
          </a:bodyPr>
          <a:lstStyle>
            <a:lvl1pPr algn="l">
              <a:defRPr sz="4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533400" y="3843868"/>
            <a:ext cx="4954250" cy="1913466"/>
          </a:xfrm>
        </p:spPr>
        <p:txBody>
          <a:bodyPr anchor="t">
            <a:normAutofit/>
          </a:bodyPr>
          <a:lstStyle>
            <a:lvl1pPr marL="0" indent="0" algn="l">
              <a:buNone/>
              <a:defRPr sz="20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C61C164-785E-4460-AB8C-BB08F0E88CAB}" type="datetimeFigureOut">
              <a:rPr lang="en-US" smtClean="0"/>
              <a:t>11/20/2016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9C42F4-4FEB-40CF-B8AC-2F2CB6A88FF4}" type="slidenum">
              <a:rPr lang="en-US" smtClean="0"/>
              <a:t>‹#›</a:t>
            </a:fld>
            <a:endParaRPr lang="en-US"/>
          </a:p>
        </p:txBody>
      </p:sp>
    </p:spTree>
    <p:extLst>
      <p:ext uri="{BB962C8B-B14F-4D97-AF65-F5344CB8AC3E}">
        <p14:creationId xmlns:p14="http://schemas.microsoft.com/office/powerpoint/2010/main" val="14832622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533400" y="533400"/>
            <a:ext cx="6554867" cy="3767670"/>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C61C164-785E-4460-AB8C-BB08F0E88CAB}" type="datetimeFigureOut">
              <a:rPr lang="en-US" smtClean="0"/>
              <a:t>11/20/2016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9C42F4-4FEB-40CF-B8AC-2F2CB6A88FF4}" type="slidenum">
              <a:rPr lang="en-US" smtClean="0"/>
              <a:t>‹#›</a:t>
            </a:fld>
            <a:endParaRPr lang="en-US"/>
          </a:p>
        </p:txBody>
      </p:sp>
    </p:spTree>
    <p:extLst>
      <p:ext uri="{BB962C8B-B14F-4D97-AF65-F5344CB8AC3E}">
        <p14:creationId xmlns:p14="http://schemas.microsoft.com/office/powerpoint/2010/main" val="7427567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3400" y="1981199"/>
            <a:ext cx="6402468" cy="2319867"/>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533400" y="4487333"/>
            <a:ext cx="6402467" cy="15324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C61C164-785E-4460-AB8C-BB08F0E88CAB}" type="datetimeFigureOut">
              <a:rPr lang="en-US" smtClean="0"/>
              <a:t>11/20/2016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9C42F4-4FEB-40CF-B8AC-2F2CB6A88FF4}" type="slidenum">
              <a:rPr lang="en-US" smtClean="0"/>
              <a:t>‹#›</a:t>
            </a:fld>
            <a:endParaRPr lang="en-US"/>
          </a:p>
        </p:txBody>
      </p:sp>
    </p:spTree>
    <p:extLst>
      <p:ext uri="{BB962C8B-B14F-4D97-AF65-F5344CB8AC3E}">
        <p14:creationId xmlns:p14="http://schemas.microsoft.com/office/powerpoint/2010/main" val="31102822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smtClean="0"/>
              <a:t>Click to edit Master title style</a:t>
            </a:r>
            <a:endParaRPr lang="en-US" dirty="0"/>
          </a:p>
        </p:txBody>
      </p:sp>
      <p:sp>
        <p:nvSpPr>
          <p:cNvPr id="11" name="Content Placeholder 3"/>
          <p:cNvSpPr>
            <a:spLocks noGrp="1"/>
          </p:cNvSpPr>
          <p:nvPr>
            <p:ph sz="half" idx="13"/>
          </p:nvPr>
        </p:nvSpPr>
        <p:spPr>
          <a:xfrm>
            <a:off x="533400" y="533400"/>
            <a:ext cx="3949967" cy="3767667"/>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Content Placeholder 5"/>
          <p:cNvSpPr>
            <a:spLocks noGrp="1"/>
          </p:cNvSpPr>
          <p:nvPr>
            <p:ph sz="quarter" idx="4"/>
          </p:nvPr>
        </p:nvSpPr>
        <p:spPr>
          <a:xfrm>
            <a:off x="4662362" y="533400"/>
            <a:ext cx="3948238" cy="37592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C61C164-785E-4460-AB8C-BB08F0E88CAB}" type="datetimeFigureOut">
              <a:rPr lang="en-US" smtClean="0"/>
              <a:t>11/20/2016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9C42F4-4FEB-40CF-B8AC-2F2CB6A88FF4}" type="slidenum">
              <a:rPr lang="en-US" smtClean="0"/>
              <a:t>‹#›</a:t>
            </a:fld>
            <a:endParaRPr lang="en-US"/>
          </a:p>
        </p:txBody>
      </p:sp>
    </p:spTree>
    <p:extLst>
      <p:ext uri="{BB962C8B-B14F-4D97-AF65-F5344CB8AC3E}">
        <p14:creationId xmlns:p14="http://schemas.microsoft.com/office/powerpoint/2010/main" val="5658104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smtClean="0"/>
              <a:t>Click to edit Master title style</a:t>
            </a:r>
            <a:endParaRPr lang="en-US" dirty="0"/>
          </a:p>
        </p:txBody>
      </p:sp>
      <p:sp>
        <p:nvSpPr>
          <p:cNvPr id="3" name="Text Placeholder 2"/>
          <p:cNvSpPr>
            <a:spLocks noGrp="1"/>
          </p:cNvSpPr>
          <p:nvPr>
            <p:ph type="body" idx="1"/>
          </p:nvPr>
        </p:nvSpPr>
        <p:spPr>
          <a:xfrm>
            <a:off x="762001" y="533400"/>
            <a:ext cx="3716866" cy="609600"/>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33399" y="1143000"/>
            <a:ext cx="3945467" cy="3158067"/>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855016" y="566738"/>
            <a:ext cx="3764051" cy="576262"/>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2362" y="1143000"/>
            <a:ext cx="3956705" cy="3149600"/>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C61C164-785E-4460-AB8C-BB08F0E88CAB}" type="datetimeFigureOut">
              <a:rPr lang="en-US" smtClean="0"/>
              <a:t>11/20/2016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99C42F4-4FEB-40CF-B8AC-2F2CB6A88FF4}" type="slidenum">
              <a:rPr lang="en-US" smtClean="0"/>
              <a:t>‹#›</a:t>
            </a:fld>
            <a:endParaRPr lang="en-US"/>
          </a:p>
        </p:txBody>
      </p:sp>
    </p:spTree>
    <p:extLst>
      <p:ext uri="{BB962C8B-B14F-4D97-AF65-F5344CB8AC3E}">
        <p14:creationId xmlns:p14="http://schemas.microsoft.com/office/powerpoint/2010/main" val="13124381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C61C164-785E-4460-AB8C-BB08F0E88CAB}" type="datetimeFigureOut">
              <a:rPr lang="en-US" smtClean="0"/>
              <a:t>11/20/2016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99C42F4-4FEB-40CF-B8AC-2F2CB6A88FF4}" type="slidenum">
              <a:rPr lang="en-US" smtClean="0"/>
              <a:t>‹#›</a:t>
            </a:fld>
            <a:endParaRPr lang="en-US"/>
          </a:p>
        </p:txBody>
      </p:sp>
    </p:spTree>
    <p:extLst>
      <p:ext uri="{BB962C8B-B14F-4D97-AF65-F5344CB8AC3E}">
        <p14:creationId xmlns:p14="http://schemas.microsoft.com/office/powerpoint/2010/main" val="29865987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61C164-785E-4460-AB8C-BB08F0E88CAB}" type="datetimeFigureOut">
              <a:rPr lang="en-US" smtClean="0"/>
              <a:t>11/20/2016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99C42F4-4FEB-40CF-B8AC-2F2CB6A88FF4}" type="slidenum">
              <a:rPr lang="en-US" smtClean="0"/>
              <a:t>‹#›</a:t>
            </a:fld>
            <a:endParaRPr lang="en-US"/>
          </a:p>
        </p:txBody>
      </p:sp>
    </p:spTree>
    <p:extLst>
      <p:ext uri="{BB962C8B-B14F-4D97-AF65-F5344CB8AC3E}">
        <p14:creationId xmlns:p14="http://schemas.microsoft.com/office/powerpoint/2010/main" val="31299093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18667" y="533400"/>
            <a:ext cx="3200400" cy="1524000"/>
          </a:xfrm>
        </p:spPr>
        <p:txBody>
          <a:bodyPr anchor="b">
            <a:normAutofit/>
          </a:bodyPr>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533399" y="533400"/>
            <a:ext cx="4438755" cy="54864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418667" y="2209802"/>
            <a:ext cx="32004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C61C164-785E-4460-AB8C-BB08F0E88CAB}" type="datetimeFigureOut">
              <a:rPr lang="en-US" smtClean="0"/>
              <a:t>11/20/2016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9C42F4-4FEB-40CF-B8AC-2F2CB6A88FF4}" type="slidenum">
              <a:rPr lang="en-US" smtClean="0"/>
              <a:t>‹#›</a:t>
            </a:fld>
            <a:endParaRPr lang="en-US"/>
          </a:p>
        </p:txBody>
      </p:sp>
    </p:spTree>
    <p:extLst>
      <p:ext uri="{BB962C8B-B14F-4D97-AF65-F5344CB8AC3E}">
        <p14:creationId xmlns:p14="http://schemas.microsoft.com/office/powerpoint/2010/main" val="11208457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495800" y="1447800"/>
            <a:ext cx="3563258" cy="1143000"/>
          </a:xfrm>
        </p:spPr>
        <p:txBody>
          <a:bodyPr anchor="b">
            <a:normAutofit/>
          </a:bodyPr>
          <a:lstStyle>
            <a:lvl1pPr algn="l">
              <a:defRPr sz="2400" b="0"/>
            </a:lvl1pPr>
          </a:lstStyle>
          <a:p>
            <a:r>
              <a:rPr lang="en-US" smtClean="0"/>
              <a:t>Click to edit Master title style</a:t>
            </a:r>
            <a:endParaRPr lang="en-US" dirty="0"/>
          </a:p>
        </p:txBody>
      </p:sp>
      <p:sp>
        <p:nvSpPr>
          <p:cNvPr id="17" name="Picture Placeholder 2"/>
          <p:cNvSpPr>
            <a:spLocks noGrp="1" noChangeAspect="1"/>
          </p:cNvSpPr>
          <p:nvPr>
            <p:ph type="pic" idx="13"/>
          </p:nvPr>
        </p:nvSpPr>
        <p:spPr>
          <a:xfrm>
            <a:off x="762000" y="914400"/>
            <a:ext cx="3280974" cy="48006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4496027" y="2743200"/>
            <a:ext cx="3564223" cy="2082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C61C164-785E-4460-AB8C-BB08F0E88CAB}" type="datetimeFigureOut">
              <a:rPr lang="en-US" smtClean="0"/>
              <a:t>11/20/2016</a:t>
            </a:fld>
            <a:endParaRPr lang="en-US"/>
          </a:p>
        </p:txBody>
      </p:sp>
      <p:sp>
        <p:nvSpPr>
          <p:cNvPr id="6" name="Footer Placeholder 5"/>
          <p:cNvSpPr>
            <a:spLocks noGrp="1"/>
          </p:cNvSpPr>
          <p:nvPr>
            <p:ph type="ftr" sz="quarter" idx="11"/>
          </p:nvPr>
        </p:nvSpPr>
        <p:spPr>
          <a:xfrm>
            <a:off x="533400" y="6172200"/>
            <a:ext cx="5811724" cy="365125"/>
          </a:xfrm>
        </p:spPr>
        <p:txBody>
          <a:bodyPr/>
          <a:lstStyle/>
          <a:p>
            <a:endParaRPr lang="en-US"/>
          </a:p>
        </p:txBody>
      </p:sp>
      <p:sp>
        <p:nvSpPr>
          <p:cNvPr id="7" name="Slide Number Placeholder 6"/>
          <p:cNvSpPr>
            <a:spLocks noGrp="1"/>
          </p:cNvSpPr>
          <p:nvPr>
            <p:ph type="sldNum" sz="quarter" idx="12"/>
          </p:nvPr>
        </p:nvSpPr>
        <p:spPr/>
        <p:txBody>
          <a:bodyPr/>
          <a:lstStyle/>
          <a:p>
            <a:fld id="{299C42F4-4FEB-40CF-B8AC-2F2CB6A88FF4}" type="slidenum">
              <a:rPr lang="en-US" smtClean="0"/>
              <a:t>‹#›</a:t>
            </a:fld>
            <a:endParaRPr lang="en-US"/>
          </a:p>
        </p:txBody>
      </p:sp>
    </p:spTree>
    <p:extLst>
      <p:ext uri="{BB962C8B-B14F-4D97-AF65-F5344CB8AC3E}">
        <p14:creationId xmlns:p14="http://schemas.microsoft.com/office/powerpoint/2010/main" val="40284297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en-US" smtClean="0"/>
              <a:t>Click to edit Master title style</a:t>
            </a:r>
            <a:endParaRPr lang="en-US" dirty="0"/>
          </a:p>
        </p:txBody>
      </p:sp>
      <p:sp>
        <p:nvSpPr>
          <p:cNvPr id="6" name="Picture Placeholder 2"/>
          <p:cNvSpPr>
            <a:spLocks noGrp="1" noChangeAspect="1"/>
          </p:cNvSpPr>
          <p:nvPr>
            <p:ph type="pic" idx="13"/>
          </p:nvPr>
        </p:nvSpPr>
        <p:spPr>
          <a:xfrm>
            <a:off x="533400" y="533400"/>
            <a:ext cx="8077200"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9" name="Text Placeholder 9"/>
          <p:cNvSpPr>
            <a:spLocks noGrp="1"/>
          </p:cNvSpPr>
          <p:nvPr>
            <p:ph type="body" sz="quarter" idx="14"/>
          </p:nvPr>
        </p:nvSpPr>
        <p:spPr>
          <a:xfrm>
            <a:off x="762002" y="3843867"/>
            <a:ext cx="7281332"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Date Placeholder 2"/>
          <p:cNvSpPr>
            <a:spLocks noGrp="1"/>
          </p:cNvSpPr>
          <p:nvPr>
            <p:ph type="dt" sz="half" idx="10"/>
          </p:nvPr>
        </p:nvSpPr>
        <p:spPr/>
        <p:txBody>
          <a:bodyPr/>
          <a:lstStyle/>
          <a:p>
            <a:fld id="{CC61C164-785E-4460-AB8C-BB08F0E88CAB}" type="datetimeFigureOut">
              <a:rPr lang="en-US" smtClean="0"/>
              <a:t>11/20/2016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99C42F4-4FEB-40CF-B8AC-2F2CB6A88FF4}" type="slidenum">
              <a:rPr lang="en-US" smtClean="0"/>
              <a:t>‹#›</a:t>
            </a:fld>
            <a:endParaRPr lang="en-US"/>
          </a:p>
        </p:txBody>
      </p:sp>
    </p:spTree>
    <p:extLst>
      <p:ext uri="{BB962C8B-B14F-4D97-AF65-F5344CB8AC3E}">
        <p14:creationId xmlns:p14="http://schemas.microsoft.com/office/powerpoint/2010/main" val="1013258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8077200" cy="2895600"/>
          </a:xfrm>
        </p:spPr>
        <p:txBody>
          <a:bodyPr anchor="ctr">
            <a:normAutofit/>
          </a:bodyPr>
          <a:lstStyle>
            <a:lvl1pPr algn="l">
              <a:defRPr sz="2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533400" y="4114800"/>
            <a:ext cx="6383552" cy="1905000"/>
          </a:xfrm>
        </p:spPr>
        <p:txBody>
          <a:bodyPr anchor="ctr">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C61C164-785E-4460-AB8C-BB08F0E88CAB}" type="datetimeFigureOut">
              <a:rPr lang="en-US" smtClean="0"/>
              <a:t>11/20/2016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9C42F4-4FEB-40CF-B8AC-2F2CB6A88FF4}" type="slidenum">
              <a:rPr lang="en-US" smtClean="0"/>
              <a:t>‹#›</a:t>
            </a:fld>
            <a:endParaRPr lang="en-US"/>
          </a:p>
        </p:txBody>
      </p:sp>
    </p:spTree>
    <p:extLst>
      <p:ext uri="{BB962C8B-B14F-4D97-AF65-F5344CB8AC3E}">
        <p14:creationId xmlns:p14="http://schemas.microsoft.com/office/powerpoint/2010/main" val="32199193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56283" y="533400"/>
            <a:ext cx="6859787" cy="2895600"/>
          </a:xfrm>
        </p:spPr>
        <p:txBody>
          <a:bodyPr anchor="ctr">
            <a:normAutofit/>
          </a:bodyPr>
          <a:lstStyle>
            <a:lvl1pPr algn="l">
              <a:defRPr sz="28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066800" y="3429000"/>
            <a:ext cx="6402467" cy="4826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533400" y="4301070"/>
            <a:ext cx="6382361" cy="171873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C61C164-785E-4460-AB8C-BB08F0E88CAB}" type="datetimeFigureOut">
              <a:rPr lang="en-US" smtClean="0"/>
              <a:t>11/20/2016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9C42F4-4FEB-40CF-B8AC-2F2CB6A88FF4}" type="slidenum">
              <a:rPr lang="en-US" smtClean="0"/>
              <a:t>‹#›</a:t>
            </a:fld>
            <a:endParaRPr lang="en-US"/>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0618802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33400" y="3429000"/>
            <a:ext cx="6382361" cy="1697400"/>
          </a:xfrm>
        </p:spPr>
        <p:txBody>
          <a:bodyPr anchor="b">
            <a:normAutofit/>
          </a:bodyPr>
          <a:lstStyle>
            <a:lvl1pPr algn="l">
              <a:defRPr sz="2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533400" y="5132980"/>
            <a:ext cx="6383552" cy="886819"/>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C61C164-785E-4460-AB8C-BB08F0E88CAB}" type="datetimeFigureOut">
              <a:rPr lang="en-US" smtClean="0"/>
              <a:t>11/20/2016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9C42F4-4FEB-40CF-B8AC-2F2CB6A88FF4}" type="slidenum">
              <a:rPr lang="en-US" smtClean="0"/>
              <a:t>‹#›</a:t>
            </a:fld>
            <a:endParaRPr lang="en-US"/>
          </a:p>
        </p:txBody>
      </p:sp>
    </p:spTree>
    <p:extLst>
      <p:ext uri="{BB962C8B-B14F-4D97-AF65-F5344CB8AC3E}">
        <p14:creationId xmlns:p14="http://schemas.microsoft.com/office/powerpoint/2010/main" val="40208644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856284" y="533400"/>
            <a:ext cx="6859786" cy="2895600"/>
          </a:xfrm>
        </p:spPr>
        <p:txBody>
          <a:bodyPr anchor="ctr">
            <a:normAutofit/>
          </a:bodyPr>
          <a:lstStyle>
            <a:lvl1pPr algn="l">
              <a:defRPr sz="28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533400" y="3886200"/>
            <a:ext cx="6382361" cy="1049866"/>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533400" y="4953000"/>
            <a:ext cx="6382360" cy="10668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C61C164-785E-4460-AB8C-BB08F0E88CAB}" type="datetimeFigureOut">
              <a:rPr lang="en-US" smtClean="0"/>
              <a:t>11/20/2016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9C42F4-4FEB-40CF-B8AC-2F2CB6A88FF4}" type="slidenum">
              <a:rPr lang="en-US" smtClean="0"/>
              <a:t>‹#›</a:t>
            </a:fld>
            <a:endParaRPr lang="en-US"/>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969705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7525658" cy="2895600"/>
          </a:xfrm>
        </p:spPr>
        <p:txBody>
          <a:bodyPr vert="horz" lIns="91440" tIns="45720" rIns="91440" bIns="45720" rtlCol="0" anchor="ctr">
            <a:normAutofit/>
          </a:bodyPr>
          <a:lstStyle>
            <a:lvl1pPr>
              <a:defRPr lang="en-US" sz="2800"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533400" y="3928534"/>
            <a:ext cx="6382361" cy="838200"/>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533400" y="4766735"/>
            <a:ext cx="6382360" cy="1253065"/>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C61C164-785E-4460-AB8C-BB08F0E88CAB}" type="datetimeFigureOut">
              <a:rPr lang="en-US" smtClean="0"/>
              <a:t>11/20/2016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9C42F4-4FEB-40CF-B8AC-2F2CB6A88FF4}" type="slidenum">
              <a:rPr lang="en-US" smtClean="0"/>
              <a:t>‹#›</a:t>
            </a:fld>
            <a:endParaRPr lang="en-US"/>
          </a:p>
        </p:txBody>
      </p:sp>
    </p:spTree>
    <p:extLst>
      <p:ext uri="{BB962C8B-B14F-4D97-AF65-F5344CB8AC3E}">
        <p14:creationId xmlns:p14="http://schemas.microsoft.com/office/powerpoint/2010/main" val="20940593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lgn="l">
              <a:defRPr sz="2800"/>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33400" y="533401"/>
            <a:ext cx="6554867" cy="376767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C61C164-785E-4460-AB8C-BB08F0E88CAB}" type="datetimeFigureOut">
              <a:rPr lang="en-US" smtClean="0"/>
              <a:t>11/20/2016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9C42F4-4FEB-40CF-B8AC-2F2CB6A88FF4}" type="slidenum">
              <a:rPr lang="en-US" smtClean="0"/>
              <a:t>‹#›</a:t>
            </a:fld>
            <a:endParaRPr lang="en-US"/>
          </a:p>
        </p:txBody>
      </p:sp>
    </p:spTree>
    <p:extLst>
      <p:ext uri="{BB962C8B-B14F-4D97-AF65-F5344CB8AC3E}">
        <p14:creationId xmlns:p14="http://schemas.microsoft.com/office/powerpoint/2010/main" val="42447130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66406" y="533400"/>
            <a:ext cx="2044194" cy="4419600"/>
          </a:xfrm>
        </p:spPr>
        <p:txBody>
          <a:bodyPr vert="eaVert">
            <a:normAutofit/>
          </a:bodyPr>
          <a:lstStyle>
            <a:lvl1pPr>
              <a:defRPr sz="2800"/>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33400" y="533400"/>
            <a:ext cx="5850012" cy="54864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C61C164-785E-4460-AB8C-BB08F0E88CAB}" type="datetimeFigureOut">
              <a:rPr lang="en-US" smtClean="0"/>
              <a:t>11/20/2016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9C42F4-4FEB-40CF-B8AC-2F2CB6A88FF4}" type="slidenum">
              <a:rPr lang="en-US" smtClean="0"/>
              <a:t>‹#›</a:t>
            </a:fld>
            <a:endParaRPr lang="en-US"/>
          </a:p>
        </p:txBody>
      </p:sp>
    </p:spTree>
    <p:extLst>
      <p:ext uri="{BB962C8B-B14F-4D97-AF65-F5344CB8AC3E}">
        <p14:creationId xmlns:p14="http://schemas.microsoft.com/office/powerpoint/2010/main" val="16321990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4000">
              <a:schemeClr val="bg2">
                <a:tint val="97000"/>
                <a:hueMod val="92000"/>
                <a:satMod val="169000"/>
                <a:lumMod val="164000"/>
              </a:schemeClr>
            </a:gs>
            <a:gs pos="100000">
              <a:schemeClr val="bg2">
                <a:shade val="96000"/>
                <a:satMod val="120000"/>
                <a:lumMod val="90000"/>
              </a:schemeClr>
            </a:gs>
          </a:gsLst>
          <a:lin ang="6120000" scaled="1"/>
          <a:tileRect/>
        </a:gradFill>
        <a:effectLst/>
      </p:bgPr>
    </p:bg>
    <p:spTree>
      <p:nvGrpSpPr>
        <p:cNvPr id="1" name=""/>
        <p:cNvGrpSpPr/>
        <p:nvPr/>
      </p:nvGrpSpPr>
      <p:grpSpPr>
        <a:xfrm>
          <a:off x="0" y="0"/>
          <a:ext cx="0" cy="0"/>
          <a:chOff x="0" y="0"/>
          <a:chExt cx="0" cy="0"/>
        </a:xfrm>
      </p:grpSpPr>
      <p:grpSp>
        <p:nvGrpSpPr>
          <p:cNvPr id="7" name="Group 6"/>
          <p:cNvGrpSpPr/>
          <p:nvPr/>
        </p:nvGrpSpPr>
        <p:grpSpPr>
          <a:xfrm>
            <a:off x="6670675" y="3894667"/>
            <a:ext cx="2470456" cy="2658533"/>
            <a:chOff x="6687077" y="3259666"/>
            <a:chExt cx="2981857" cy="3208867"/>
          </a:xfrm>
        </p:grpSpPr>
        <p:cxnSp>
          <p:nvCxnSpPr>
            <p:cNvPr id="8" name="Straight Connector 7"/>
            <p:cNvCxnSpPr/>
            <p:nvPr/>
          </p:nvCxnSpPr>
          <p:spPr>
            <a:xfrm flipH="1">
              <a:off x="8756120" y="3259666"/>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6687077" y="3486677"/>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7772400" y="3581400"/>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7923214" y="3433394"/>
              <a:ext cx="1739738" cy="173974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8398935" y="3985317"/>
              <a:ext cx="1264017" cy="1264016"/>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33400" y="4495800"/>
            <a:ext cx="6554867" cy="1524000"/>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33400" y="533401"/>
            <a:ext cx="6554867" cy="3767670"/>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430245" y="6172203"/>
            <a:ext cx="1200463"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CC61C164-785E-4460-AB8C-BB08F0E88CAB}" type="datetimeFigureOut">
              <a:rPr lang="en-US" smtClean="0"/>
              <a:t>11/20/2016</a:t>
            </a:fld>
            <a:endParaRPr lang="en-US"/>
          </a:p>
        </p:txBody>
      </p:sp>
      <p:sp>
        <p:nvSpPr>
          <p:cNvPr id="5" name="Footer Placeholder 4"/>
          <p:cNvSpPr>
            <a:spLocks noGrp="1"/>
          </p:cNvSpPr>
          <p:nvPr>
            <p:ph type="ftr" sz="quarter" idx="3"/>
          </p:nvPr>
        </p:nvSpPr>
        <p:spPr>
          <a:xfrm>
            <a:off x="533400" y="6172200"/>
            <a:ext cx="5811724"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a:p>
        </p:txBody>
      </p:sp>
      <p:sp>
        <p:nvSpPr>
          <p:cNvPr id="6" name="Slide Number Placeholder 5"/>
          <p:cNvSpPr>
            <a:spLocks noGrp="1"/>
          </p:cNvSpPr>
          <p:nvPr>
            <p:ph type="sldNum" sz="quarter" idx="4"/>
          </p:nvPr>
        </p:nvSpPr>
        <p:spPr>
          <a:xfrm>
            <a:off x="7774426" y="5578478"/>
            <a:ext cx="856907" cy="669925"/>
          </a:xfrm>
          <a:prstGeom prst="rect">
            <a:avLst/>
          </a:prstGeom>
        </p:spPr>
        <p:txBody>
          <a:bodyPr vert="horz" lIns="91440" tIns="45720" rIns="91440" bIns="45720" rtlCol="0" anchor="b"/>
          <a:lstStyle>
            <a:lvl1pPr algn="r">
              <a:defRPr sz="2800" b="0" i="0">
                <a:solidFill>
                  <a:schemeClr val="bg2">
                    <a:lumMod val="50000"/>
                  </a:schemeClr>
                </a:solidFill>
                <a:effectLst/>
                <a:latin typeface="+mn-lt"/>
              </a:defRPr>
            </a:lvl1pPr>
          </a:lstStyle>
          <a:p>
            <a:fld id="{299C42F4-4FEB-40CF-B8AC-2F2CB6A88FF4}" type="slidenum">
              <a:rPr lang="en-US" smtClean="0"/>
              <a:t>‹#›</a:t>
            </a:fld>
            <a:endParaRPr lang="en-US"/>
          </a:p>
        </p:txBody>
      </p:sp>
    </p:spTree>
    <p:extLst>
      <p:ext uri="{BB962C8B-B14F-4D97-AF65-F5344CB8AC3E}">
        <p14:creationId xmlns:p14="http://schemas.microsoft.com/office/powerpoint/2010/main" val="1520030934"/>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Lst>
  <p:txStyles>
    <p:title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1229851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941437"/>
            <a:ext cx="8931228" cy="1569660"/>
          </a:xfrm>
          <a:prstGeom prst="rect">
            <a:avLst/>
          </a:prstGeom>
          <a:noFill/>
        </p:spPr>
        <p:txBody>
          <a:bodyPr wrap="none" lIns="91440" tIns="45720" rIns="91440" bIns="45720">
            <a:spAutoFit/>
          </a:bodyPr>
          <a:lstStyle/>
          <a:p>
            <a:pPr algn="ctr"/>
            <a:r>
              <a:rPr lang="en-US" sz="3200" b="1">
                <a:ln w="0"/>
                <a:solidFill>
                  <a:srgbClr val="FFFF00"/>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BÀI VIẾT TÌM HIỂU</a:t>
            </a:r>
          </a:p>
          <a:p>
            <a:pPr algn="ctr"/>
            <a:r>
              <a:rPr lang="en-US" sz="3200" b="1">
                <a:solidFill>
                  <a:srgbClr val="FFFF00"/>
                </a:solidFill>
                <a:latin typeface="Arial" panose="020B0604020202020204" pitchFamily="34" charset="0"/>
                <a:cs typeface="Arial" panose="020B0604020202020204" pitchFamily="34" charset="0"/>
              </a:rPr>
              <a:t>NGHỊ QUYẾT ĐẠI HỘI ĐẠI BIỂU TOÀN QUỐC</a:t>
            </a:r>
          </a:p>
          <a:p>
            <a:pPr algn="ctr"/>
            <a:r>
              <a:rPr lang="en-US" sz="3200" b="1">
                <a:solidFill>
                  <a:srgbClr val="FFFF00"/>
                </a:solidFill>
                <a:latin typeface="Arial" panose="020B0604020202020204" pitchFamily="34" charset="0"/>
                <a:cs typeface="Arial" panose="020B0604020202020204" pitchFamily="34" charset="0"/>
              </a:rPr>
              <a:t>LẦN THỨ XII CỦA ĐẢNG</a:t>
            </a:r>
            <a:endParaRPr lang="en-US" sz="3200" b="1">
              <a:ln w="0"/>
              <a:solidFill>
                <a:srgbClr val="FFFF00"/>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
        <p:nvSpPr>
          <p:cNvPr id="3" name="Rectangle 2"/>
          <p:cNvSpPr/>
          <p:nvPr/>
        </p:nvSpPr>
        <p:spPr>
          <a:xfrm>
            <a:off x="330026" y="4605635"/>
            <a:ext cx="8271175" cy="954107"/>
          </a:xfrm>
          <a:prstGeom prst="rect">
            <a:avLst/>
          </a:prstGeom>
          <a:noFill/>
        </p:spPr>
        <p:txBody>
          <a:bodyPr wrap="none" lIns="91440" tIns="45720" rIns="91440" bIns="45720">
            <a:spAutoFit/>
          </a:bodyPr>
          <a:lstStyle/>
          <a:p>
            <a:r>
              <a:rPr lang="en-US" sz="2800" b="0" cap="none" spc="0" smtClean="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Họ và Tên: Võ Minh Phương</a:t>
            </a:r>
            <a:endParaRPr lang="en-US" sz="2800" smtClean="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a:p>
            <a:r>
              <a:rPr lang="en-US" sz="2800" smtClean="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Đơn vị: Tổ công đoàn Phòng Tuyển sinh – Đào tạo</a:t>
            </a:r>
            <a:endParaRPr lang="en-US" sz="2800" b="0" cap="none" spc="0" smtClean="0">
              <a:ln w="0"/>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660917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766482"/>
          </a:xfrm>
          <a:prstGeom prst="rect">
            <a:avLst/>
          </a:prstGeom>
          <a:solidFill>
            <a:srgbClr val="0070C0"/>
          </a:solidFill>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sp>
        <p:nvSpPr>
          <p:cNvPr id="3" name="Rectangle 2"/>
          <p:cNvSpPr/>
          <p:nvPr/>
        </p:nvSpPr>
        <p:spPr>
          <a:xfrm>
            <a:off x="87405" y="198575"/>
            <a:ext cx="8969189" cy="400110"/>
          </a:xfrm>
          <a:prstGeom prst="rect">
            <a:avLst/>
          </a:prstGeom>
        </p:spPr>
        <p:txBody>
          <a:bodyPr wrap="square">
            <a:spAutoFit/>
          </a:bodyPr>
          <a:lstStyle/>
          <a:p>
            <a:r>
              <a:rPr lang="en-US" sz="2000" b="1" smtClean="0">
                <a:effectLst/>
                <a:latin typeface="Times New Roman" panose="02020603050405020304" pitchFamily="18" charset="0"/>
                <a:ea typeface="Times New Roman" panose="02020603050405020304" pitchFamily="18" charset="0"/>
              </a:rPr>
              <a:t>NHỮNG VẤN ĐỀ MỚI CỦA NGHỊ QUYẾT ĐẠI HỘI XII CỦA ĐẢNG</a:t>
            </a:r>
            <a:endParaRPr lang="en-US" sz="2000"/>
          </a:p>
        </p:txBody>
      </p:sp>
      <p:sp>
        <p:nvSpPr>
          <p:cNvPr id="4" name="Rectangle 3"/>
          <p:cNvSpPr/>
          <p:nvPr/>
        </p:nvSpPr>
        <p:spPr>
          <a:xfrm>
            <a:off x="6199094" y="1368469"/>
            <a:ext cx="2944906" cy="3539430"/>
          </a:xfrm>
          <a:prstGeom prst="rect">
            <a:avLst/>
          </a:prstGeom>
        </p:spPr>
        <p:txBody>
          <a:bodyPr wrap="square">
            <a:spAutoFit/>
          </a:bodyPr>
          <a:lstStyle/>
          <a:p>
            <a:pPr algn="just"/>
            <a:r>
              <a:rPr lang="en-US" sz="2800" smtClean="0">
                <a:solidFill>
                  <a:srgbClr val="FFFF00"/>
                </a:solidFill>
                <a:effectLst/>
                <a:latin typeface="Times New Roman" panose="02020603050405020304" pitchFamily="18" charset="0"/>
                <a:ea typeface="Times New Roman" panose="02020603050405020304" pitchFamily="18" charset="0"/>
              </a:rPr>
              <a:t>Đại hội XII của Đảng đã đưa ra những quyết sách mới, đúng đắn, mạnh mẽ, phù hợp để phát huy thuận lợi, vượt qua mọi khó khăn, </a:t>
            </a:r>
            <a:endParaRPr lang="en-US" sz="2800">
              <a:solidFill>
                <a:srgbClr val="FFFF00"/>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255" y="1368469"/>
            <a:ext cx="5862921" cy="3614842"/>
          </a:xfrm>
          <a:prstGeom prst="rect">
            <a:avLst/>
          </a:prstGeom>
        </p:spPr>
      </p:pic>
      <p:sp>
        <p:nvSpPr>
          <p:cNvPr id="6" name="Rectangle 5"/>
          <p:cNvSpPr/>
          <p:nvPr/>
        </p:nvSpPr>
        <p:spPr>
          <a:xfrm>
            <a:off x="188256" y="5108244"/>
            <a:ext cx="8767486" cy="954107"/>
          </a:xfrm>
          <a:prstGeom prst="rect">
            <a:avLst/>
          </a:prstGeom>
        </p:spPr>
        <p:txBody>
          <a:bodyPr wrap="square">
            <a:spAutoFit/>
          </a:bodyPr>
          <a:lstStyle/>
          <a:p>
            <a:pPr algn="just"/>
            <a:r>
              <a:rPr lang="en-US" sz="2800" smtClean="0">
                <a:solidFill>
                  <a:srgbClr val="FFFF00"/>
                </a:solidFill>
                <a:effectLst/>
                <a:latin typeface="Times New Roman" panose="02020603050405020304" pitchFamily="18" charset="0"/>
                <a:ea typeface="Times New Roman" panose="02020603050405020304" pitchFamily="18" charset="0"/>
              </a:rPr>
              <a:t>tiếp tục đưa đất nước ta phát triển nhanh, bền vững, đáp ứng kỳ vọng của cán bộ, đảng viên và Nhân dân.</a:t>
            </a:r>
            <a:endParaRPr lang="en-US" sz="2800">
              <a:solidFill>
                <a:srgbClr val="FFFF00"/>
              </a:solidFill>
            </a:endParaRPr>
          </a:p>
        </p:txBody>
      </p:sp>
    </p:spTree>
    <p:extLst>
      <p:ext uri="{BB962C8B-B14F-4D97-AF65-F5344CB8AC3E}">
        <p14:creationId xmlns:p14="http://schemas.microsoft.com/office/powerpoint/2010/main" val="29140709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766482"/>
          </a:xfrm>
          <a:prstGeom prst="rect">
            <a:avLst/>
          </a:prstGeom>
          <a:solidFill>
            <a:srgbClr val="0070C0"/>
          </a:solidFill>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sp>
        <p:nvSpPr>
          <p:cNvPr id="7" name="Rectangle 6"/>
          <p:cNvSpPr/>
          <p:nvPr/>
        </p:nvSpPr>
        <p:spPr>
          <a:xfrm>
            <a:off x="212096" y="121631"/>
            <a:ext cx="5899372" cy="461665"/>
          </a:xfrm>
          <a:prstGeom prst="rect">
            <a:avLst/>
          </a:prstGeom>
        </p:spPr>
        <p:txBody>
          <a:bodyPr wrap="none">
            <a:spAutoFit/>
          </a:bodyPr>
          <a:lstStyle/>
          <a:p>
            <a:r>
              <a:rPr lang="en-US" sz="2400" b="1" smtClean="0">
                <a:effectLst/>
                <a:latin typeface="Times New Roman" panose="02020603050405020304" pitchFamily="18" charset="0"/>
                <a:ea typeface="Times New Roman" panose="02020603050405020304" pitchFamily="18" charset="0"/>
              </a:rPr>
              <a:t>1. ĐẠI HỘI NHÌN LẠI 30 NĂM ĐỔI MỚI.</a:t>
            </a:r>
            <a:endParaRPr lang="en-US" sz="2400"/>
          </a:p>
        </p:txBody>
      </p:sp>
      <p:sp>
        <p:nvSpPr>
          <p:cNvPr id="8" name="Rectangle 7"/>
          <p:cNvSpPr/>
          <p:nvPr/>
        </p:nvSpPr>
        <p:spPr>
          <a:xfrm>
            <a:off x="5161730" y="888113"/>
            <a:ext cx="3918395" cy="3970318"/>
          </a:xfrm>
          <a:prstGeom prst="rect">
            <a:avLst/>
          </a:prstGeom>
        </p:spPr>
        <p:txBody>
          <a:bodyPr wrap="square">
            <a:spAutoFit/>
          </a:bodyPr>
          <a:lstStyle/>
          <a:p>
            <a:pPr algn="just">
              <a:spcBef>
                <a:spcPts val="300"/>
              </a:spcBef>
              <a:spcAft>
                <a:spcPts val="300"/>
              </a:spcAft>
            </a:pPr>
            <a:r>
              <a:rPr lang="en-US" sz="2800" smtClean="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Đại hội XII đánh giá tổng quát: Nhìn tổng thể, qua 30 năm đổi mới, đất nước ta đã đạt được </a:t>
            </a:r>
            <a:r>
              <a:rPr lang="en-US" sz="2800" i="1" smtClean="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những thành tựu to lớn, có ý nghĩa lịch sử </a:t>
            </a:r>
            <a:r>
              <a:rPr lang="en-US" sz="2800" smtClean="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trên con đường xây dựng chủ nghĩa xã hội và bảo vệ Tổ quốc xã hội chủ nghĩa. </a:t>
            </a:r>
            <a:endParaRPr lang="en-US" sz="2000">
              <a:solidFill>
                <a:srgbClr val="FFFF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2096" y="1100573"/>
            <a:ext cx="4892484" cy="3572996"/>
          </a:xfrm>
          <a:prstGeom prst="rect">
            <a:avLst/>
          </a:prstGeom>
        </p:spPr>
      </p:pic>
      <p:sp>
        <p:nvSpPr>
          <p:cNvPr id="10" name="Rectangle 9"/>
          <p:cNvSpPr/>
          <p:nvPr/>
        </p:nvSpPr>
        <p:spPr>
          <a:xfrm>
            <a:off x="57150" y="4858431"/>
            <a:ext cx="9022975" cy="1815882"/>
          </a:xfrm>
          <a:prstGeom prst="rect">
            <a:avLst/>
          </a:prstGeom>
        </p:spPr>
        <p:txBody>
          <a:bodyPr wrap="square">
            <a:spAutoFit/>
          </a:bodyPr>
          <a:lstStyle/>
          <a:p>
            <a:pPr algn="just">
              <a:spcBef>
                <a:spcPts val="300"/>
              </a:spcBef>
              <a:spcAft>
                <a:spcPts val="300"/>
              </a:spcAft>
            </a:pPr>
            <a:r>
              <a:rPr lang="en-US" sz="2800" smtClean="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So với Đại hội X nhìn lại 20 năm đổi mới, Đại hội XII không chỉ đánh giá tổng quát thành tựu, mà còn đánh giá tổng quát hạn chế, khuyết điểm. Đại hội XII rút ra ba kết luận quan trọng và rút ra năm bài học.</a:t>
            </a:r>
            <a:endParaRPr lang="en-US" sz="2000">
              <a:solidFill>
                <a:srgbClr val="FFFF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585841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2266950"/>
          </a:xfrm>
          <a:prstGeom prst="rect">
            <a:avLst/>
          </a:prstGeom>
          <a:solidFill>
            <a:srgbClr val="0070C0"/>
          </a:solidFill>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sp>
        <p:nvSpPr>
          <p:cNvPr id="4" name="Rectangle 3"/>
          <p:cNvSpPr/>
          <p:nvPr/>
        </p:nvSpPr>
        <p:spPr>
          <a:xfrm>
            <a:off x="180975" y="170587"/>
            <a:ext cx="8782050" cy="1938992"/>
          </a:xfrm>
          <a:prstGeom prst="rect">
            <a:avLst/>
          </a:prstGeom>
        </p:spPr>
        <p:txBody>
          <a:bodyPr wrap="square">
            <a:spAutoFit/>
          </a:bodyPr>
          <a:lstStyle/>
          <a:p>
            <a:pPr algn="just">
              <a:spcBef>
                <a:spcPts val="300"/>
              </a:spcBef>
              <a:spcAft>
                <a:spcPts val="300"/>
              </a:spcAft>
            </a:pPr>
            <a:r>
              <a:rPr lang="en-US" sz="2400" b="1" smtClean="0">
                <a:effectLst/>
                <a:latin typeface="Times New Roman" panose="02020603050405020304" pitchFamily="18" charset="0"/>
                <a:ea typeface="Times New Roman" panose="02020603050405020304" pitchFamily="18" charset="0"/>
              </a:rPr>
              <a:t>2. CHỦ TRƯƠNG TIẾP TỤC ĐỔI MỚI MÔ HÌNH TĂNG TRƯỞNG, CƠ CẤU LẠI NỀN KINH TẾ; ĐẨY MẠNH CÔNG NGHIỆP HÓA, HIỆN ĐẠI HÓA GẮN VỚI PHÁT TRIỂN KINH TẾ TRI THỨC; HOÀN THIỆN THỂ CHẾ, PHÁT TRIỂN KINH TẾ THỊ TRƯỜNG ĐỊNH HƯỚNG XÃ HỘI CHỦ NGHĨA.</a:t>
            </a:r>
            <a:endParaRPr lang="en-US" sz="2400"/>
          </a:p>
        </p:txBody>
      </p:sp>
      <p:sp>
        <p:nvSpPr>
          <p:cNvPr id="6" name="Rectangle 5"/>
          <p:cNvSpPr/>
          <p:nvPr/>
        </p:nvSpPr>
        <p:spPr>
          <a:xfrm>
            <a:off x="423863" y="2608987"/>
            <a:ext cx="8539162" cy="3970318"/>
          </a:xfrm>
          <a:prstGeom prst="rect">
            <a:avLst/>
          </a:prstGeom>
        </p:spPr>
        <p:txBody>
          <a:bodyPr wrap="square">
            <a:spAutoFit/>
          </a:bodyPr>
          <a:lstStyle/>
          <a:p>
            <a:pPr algn="just"/>
            <a:r>
              <a:rPr lang="en-US" sz="2800" smtClean="0">
                <a:solidFill>
                  <a:srgbClr val="FFFF00"/>
                </a:solidFill>
                <a:effectLst/>
                <a:latin typeface="Times New Roman" panose="02020603050405020304" pitchFamily="18" charset="0"/>
                <a:ea typeface="Times New Roman" panose="02020603050405020304" pitchFamily="18" charset="0"/>
              </a:rPr>
              <a:t>Thống nhất nhận thức nền kinh tế thị trường định hướng xã hội chủ nghĩa Việt Nam là nền kinh tế vận hành đầy đủ, đồng bộ theo các quy luật của kinh tế thị trường, đồng thời bảo đảm định hướng xã hội chủ nghĩa phù hợp với từng giai đoạn phát triển của đất nước. Nhà nước đóng vai trò định hướng, xây dựng và hoàn thiện thể chế kinh tế, tạo môi trường cạnh tranh bình đẳng, minh bạch và lành mạnh. Phát huy vai trò làm chủ của nhân dân trong phát triển kinh tế - xã hội.</a:t>
            </a:r>
            <a:endParaRPr lang="en-US" sz="2800">
              <a:solidFill>
                <a:srgbClr val="FFFF00"/>
              </a:solidFill>
            </a:endParaRPr>
          </a:p>
        </p:txBody>
      </p:sp>
    </p:spTree>
    <p:extLst>
      <p:ext uri="{BB962C8B-B14F-4D97-AF65-F5344CB8AC3E}">
        <p14:creationId xmlns:p14="http://schemas.microsoft.com/office/powerpoint/2010/main" val="6124900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1143000"/>
          </a:xfrm>
          <a:prstGeom prst="rect">
            <a:avLst/>
          </a:prstGeom>
          <a:solidFill>
            <a:srgbClr val="0070C0"/>
          </a:solidFill>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sp>
        <p:nvSpPr>
          <p:cNvPr id="3" name="Rectangle 2"/>
          <p:cNvSpPr/>
          <p:nvPr/>
        </p:nvSpPr>
        <p:spPr>
          <a:xfrm>
            <a:off x="228600" y="120151"/>
            <a:ext cx="8782050" cy="830997"/>
          </a:xfrm>
          <a:prstGeom prst="rect">
            <a:avLst/>
          </a:prstGeom>
        </p:spPr>
        <p:txBody>
          <a:bodyPr wrap="square">
            <a:spAutoFit/>
          </a:bodyPr>
          <a:lstStyle/>
          <a:p>
            <a:r>
              <a:rPr lang="en-US" sz="2400" b="1" smtClean="0">
                <a:effectLst/>
                <a:latin typeface="Times New Roman" panose="02020603050405020304" pitchFamily="18" charset="0"/>
                <a:ea typeface="Times New Roman" panose="02020603050405020304" pitchFamily="18" charset="0"/>
              </a:rPr>
              <a:t>3. CHỦ TRƯƠNG PHÁT TRIỂN CÁC VẤN ĐỀ VĂN HÓA, XÃ HỘI, MÔI TRƯỜNG.</a:t>
            </a:r>
            <a:endParaRPr lang="en-US" sz="2400"/>
          </a:p>
        </p:txBody>
      </p:sp>
      <p:sp>
        <p:nvSpPr>
          <p:cNvPr id="4" name="Rectangle 3"/>
          <p:cNvSpPr/>
          <p:nvPr/>
        </p:nvSpPr>
        <p:spPr>
          <a:xfrm>
            <a:off x="419100" y="1476286"/>
            <a:ext cx="8591550" cy="1384995"/>
          </a:xfrm>
          <a:prstGeom prst="rect">
            <a:avLst/>
          </a:prstGeom>
        </p:spPr>
        <p:txBody>
          <a:bodyPr wrap="square">
            <a:spAutoFit/>
          </a:bodyPr>
          <a:lstStyle/>
          <a:p>
            <a:pPr algn="just"/>
            <a:r>
              <a:rPr lang="en-US" sz="2800" smtClean="0">
                <a:solidFill>
                  <a:srgbClr val="FFFF00"/>
                </a:solidFill>
                <a:effectLst/>
                <a:latin typeface="Times New Roman" panose="02020603050405020304" pitchFamily="18" charset="0"/>
                <a:ea typeface="Times New Roman" panose="02020603050405020304" pitchFamily="18" charset="0"/>
              </a:rPr>
              <a:t>Về đổi mới căn bản và toàn diện giáo dục, đào tạo; phát triển, nâng cao chất lượng nguồn nhân lực; tăng cường tiềm lực và đẩy mạnh ứng dụng khoa học, công nghệ</a:t>
            </a:r>
            <a:endParaRPr lang="en-US" sz="2800">
              <a:solidFill>
                <a:srgbClr val="FFFF00"/>
              </a:solidFill>
            </a:endParaRPr>
          </a:p>
        </p:txBody>
      </p:sp>
      <p:sp>
        <p:nvSpPr>
          <p:cNvPr id="5" name="Rectangle 4"/>
          <p:cNvSpPr/>
          <p:nvPr/>
        </p:nvSpPr>
        <p:spPr>
          <a:xfrm>
            <a:off x="511480" y="3409950"/>
            <a:ext cx="8499170" cy="523220"/>
          </a:xfrm>
          <a:prstGeom prst="rect">
            <a:avLst/>
          </a:prstGeom>
        </p:spPr>
        <p:txBody>
          <a:bodyPr wrap="square">
            <a:spAutoFit/>
          </a:bodyPr>
          <a:lstStyle/>
          <a:p>
            <a:pPr algn="just"/>
            <a:r>
              <a:rPr lang="en-US" sz="2800" smtClean="0">
                <a:solidFill>
                  <a:srgbClr val="FFFF00"/>
                </a:solidFill>
                <a:effectLst/>
                <a:latin typeface="Times New Roman" panose="02020603050405020304" pitchFamily="18" charset="0"/>
                <a:ea typeface="Times New Roman" panose="02020603050405020304" pitchFamily="18" charset="0"/>
              </a:rPr>
              <a:t>Về xây dựng, phát triển văn hoá, con người</a:t>
            </a:r>
            <a:endParaRPr lang="en-US" sz="2800">
              <a:solidFill>
                <a:srgbClr val="FFFF00"/>
              </a:solidFill>
            </a:endParaRPr>
          </a:p>
        </p:txBody>
      </p:sp>
      <p:sp>
        <p:nvSpPr>
          <p:cNvPr id="6" name="Rectangle 5"/>
          <p:cNvSpPr/>
          <p:nvPr/>
        </p:nvSpPr>
        <p:spPr>
          <a:xfrm>
            <a:off x="511480" y="4505236"/>
            <a:ext cx="8499170" cy="954107"/>
          </a:xfrm>
          <a:prstGeom prst="rect">
            <a:avLst/>
          </a:prstGeom>
        </p:spPr>
        <p:txBody>
          <a:bodyPr wrap="square">
            <a:spAutoFit/>
          </a:bodyPr>
          <a:lstStyle/>
          <a:p>
            <a:pPr algn="just"/>
            <a:r>
              <a:rPr lang="en-US" sz="2800" smtClean="0">
                <a:solidFill>
                  <a:srgbClr val="FFFF00"/>
                </a:solidFill>
                <a:effectLst/>
                <a:latin typeface="Times New Roman" panose="02020603050405020304" pitchFamily="18" charset="0"/>
                <a:ea typeface="Times New Roman" panose="02020603050405020304" pitchFamily="18" charset="0"/>
              </a:rPr>
              <a:t>Về quản lý phát triển xã hội; thực hiện tiến bộ, công bằng xã hội</a:t>
            </a:r>
            <a:endParaRPr lang="en-US" sz="2800">
              <a:solidFill>
                <a:srgbClr val="FFFF00"/>
              </a:solidFill>
            </a:endParaRPr>
          </a:p>
        </p:txBody>
      </p:sp>
    </p:spTree>
    <p:extLst>
      <p:ext uri="{BB962C8B-B14F-4D97-AF65-F5344CB8AC3E}">
        <p14:creationId xmlns:p14="http://schemas.microsoft.com/office/powerpoint/2010/main" val="171765592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766482"/>
          </a:xfrm>
          <a:prstGeom prst="rect">
            <a:avLst/>
          </a:prstGeom>
          <a:solidFill>
            <a:srgbClr val="0070C0"/>
          </a:solidFill>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sp>
        <p:nvSpPr>
          <p:cNvPr id="3" name="Rectangle 2"/>
          <p:cNvSpPr/>
          <p:nvPr/>
        </p:nvSpPr>
        <p:spPr>
          <a:xfrm>
            <a:off x="475555" y="224062"/>
            <a:ext cx="6440289" cy="318357"/>
          </a:xfrm>
          <a:prstGeom prst="rect">
            <a:avLst/>
          </a:prstGeom>
        </p:spPr>
        <p:txBody>
          <a:bodyPr wrap="none">
            <a:spAutoFit/>
          </a:bodyPr>
          <a:lstStyle/>
          <a:p>
            <a:pPr algn="just">
              <a:lnSpc>
                <a:spcPts val="1600"/>
              </a:lnSpc>
              <a:spcBef>
                <a:spcPts val="300"/>
              </a:spcBef>
              <a:spcAft>
                <a:spcPts val="300"/>
              </a:spcAft>
            </a:pPr>
            <a:r>
              <a:rPr lang="en-US" sz="2400" b="1" smtClean="0">
                <a:effectLst/>
                <a:latin typeface="Times New Roman" panose="02020603050405020304" pitchFamily="18" charset="0"/>
                <a:ea typeface="Times New Roman" panose="02020603050405020304" pitchFamily="18" charset="0"/>
                <a:cs typeface="Times New Roman" panose="02020603050405020304" pitchFamily="18" charset="0"/>
              </a:rPr>
              <a:t>4.  VẾ LĨNH VỰC QUỐC PHÒNG – AN NINH</a:t>
            </a:r>
            <a:endParaRPr lang="en-US" sz="240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Rectangle 3"/>
          <p:cNvSpPr/>
          <p:nvPr/>
        </p:nvSpPr>
        <p:spPr>
          <a:xfrm>
            <a:off x="475554" y="1334165"/>
            <a:ext cx="8382695" cy="1384995"/>
          </a:xfrm>
          <a:prstGeom prst="rect">
            <a:avLst/>
          </a:prstGeom>
        </p:spPr>
        <p:txBody>
          <a:bodyPr wrap="square">
            <a:spAutoFit/>
          </a:bodyPr>
          <a:lstStyle/>
          <a:p>
            <a:pPr algn="just">
              <a:spcBef>
                <a:spcPts val="300"/>
              </a:spcBef>
              <a:spcAft>
                <a:spcPts val="300"/>
              </a:spcAft>
            </a:pPr>
            <a:r>
              <a:rPr lang="en-US" sz="2800" smtClean="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Thứ nhất, nhận thức về mục tiêu, yêu cầu, quan điểm, phương châm bảo vệ Tổ quốc trong tình hình mới; về quan hệ đối tác, đối tượng có bước phát triển.</a:t>
            </a:r>
            <a:endParaRPr lang="en-US" sz="280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5" name="Rectangle 4"/>
          <p:cNvSpPr/>
          <p:nvPr/>
        </p:nvSpPr>
        <p:spPr>
          <a:xfrm>
            <a:off x="475553" y="3366319"/>
            <a:ext cx="8382695" cy="954107"/>
          </a:xfrm>
          <a:prstGeom prst="rect">
            <a:avLst/>
          </a:prstGeom>
        </p:spPr>
        <p:txBody>
          <a:bodyPr wrap="square">
            <a:spAutoFit/>
          </a:bodyPr>
          <a:lstStyle/>
          <a:p>
            <a:pPr algn="just">
              <a:spcBef>
                <a:spcPts val="300"/>
              </a:spcBef>
              <a:spcAft>
                <a:spcPts val="300"/>
              </a:spcAft>
            </a:pPr>
            <a:r>
              <a:rPr lang="en-US" sz="2800" smtClean="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Thứ hai, thế trận quốc phòng toàn dân gắn kết chặt chẽ với thế trận an ninh nhân dân tiếp tục được củng cố.</a:t>
            </a:r>
            <a:endParaRPr lang="en-US" sz="2800">
              <a:solidFill>
                <a:srgbClr val="FFFF00"/>
              </a:solidFill>
              <a:latin typeface="Times New Roman" panose="02020603050405020304" pitchFamily="18" charset="0"/>
              <a:cs typeface="Times New Roman" panose="02020603050405020304" pitchFamily="18" charset="0"/>
            </a:endParaRPr>
          </a:p>
        </p:txBody>
      </p:sp>
      <p:sp>
        <p:nvSpPr>
          <p:cNvPr id="6" name="Rectangle 5"/>
          <p:cNvSpPr/>
          <p:nvPr/>
        </p:nvSpPr>
        <p:spPr>
          <a:xfrm>
            <a:off x="475553" y="4967585"/>
            <a:ext cx="8382695" cy="954107"/>
          </a:xfrm>
          <a:prstGeom prst="rect">
            <a:avLst/>
          </a:prstGeom>
        </p:spPr>
        <p:txBody>
          <a:bodyPr wrap="square">
            <a:spAutoFit/>
          </a:bodyPr>
          <a:lstStyle/>
          <a:p>
            <a:pPr>
              <a:spcBef>
                <a:spcPts val="300"/>
              </a:spcBef>
              <a:spcAft>
                <a:spcPts val="300"/>
              </a:spcAft>
            </a:pPr>
            <a:r>
              <a:rPr lang="en-US" sz="2800" smtClean="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Thứ ba, sức mạnh về mọi mặt của Quân đội nhân dân và Công an nhân dân được tăng cường.</a:t>
            </a:r>
            <a:endParaRPr lang="en-US" sz="280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9931066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1123950"/>
          </a:xfrm>
          <a:prstGeom prst="rect">
            <a:avLst/>
          </a:prstGeom>
          <a:solidFill>
            <a:srgbClr val="0070C0"/>
          </a:solidFill>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solidFill>
                <a:schemeClr val="tx1"/>
              </a:solidFill>
            </a:endParaRPr>
          </a:p>
        </p:txBody>
      </p:sp>
      <p:sp>
        <p:nvSpPr>
          <p:cNvPr id="3" name="Rectangle 2"/>
          <p:cNvSpPr/>
          <p:nvPr/>
        </p:nvSpPr>
        <p:spPr>
          <a:xfrm>
            <a:off x="190500" y="120151"/>
            <a:ext cx="8686800" cy="830997"/>
          </a:xfrm>
          <a:prstGeom prst="rect">
            <a:avLst/>
          </a:prstGeom>
        </p:spPr>
        <p:txBody>
          <a:bodyPr wrap="square">
            <a:spAutoFit/>
          </a:bodyPr>
          <a:lstStyle/>
          <a:p>
            <a:r>
              <a:rPr lang="en-US" sz="2400" b="1" smtClean="0">
                <a:effectLst/>
                <a:latin typeface="Times New Roman" panose="02020603050405020304" pitchFamily="18" charset="0"/>
                <a:ea typeface="Times New Roman" panose="02020603050405020304" pitchFamily="18" charset="0"/>
                <a:cs typeface="Times New Roman" panose="02020603050405020304" pitchFamily="18" charset="0"/>
              </a:rPr>
              <a:t>5. VỀ HOẠT ĐỘNG ĐỐI NGOẠI CHỦ ĐỘNG VÀ TÍCH CỰC HỘI NHẬP QUỐC TẾ</a:t>
            </a:r>
            <a:endParaRPr lang="en-US" sz="2400">
              <a:latin typeface="Times New Roman" panose="02020603050405020304" pitchFamily="18" charset="0"/>
              <a:cs typeface="Times New Roman" panose="02020603050405020304" pitchFamily="18" charset="0"/>
            </a:endParaRPr>
          </a:p>
        </p:txBody>
      </p:sp>
      <p:sp>
        <p:nvSpPr>
          <p:cNvPr id="5" name="Rectangle 4"/>
          <p:cNvSpPr/>
          <p:nvPr/>
        </p:nvSpPr>
        <p:spPr>
          <a:xfrm>
            <a:off x="57150" y="4085094"/>
            <a:ext cx="9029700" cy="2677656"/>
          </a:xfrm>
          <a:prstGeom prst="rect">
            <a:avLst/>
          </a:prstGeom>
        </p:spPr>
        <p:txBody>
          <a:bodyPr wrap="square">
            <a:spAutoFit/>
          </a:bodyPr>
          <a:lstStyle/>
          <a:p>
            <a:pPr algn="just"/>
            <a:r>
              <a:rPr lang="en-US" sz="2800" smtClean="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Đã củng cố và tăng cường quan hệ với các nước láng giềng, giữ vững độc lập, chủ quyền, thống nhất và toàn vẹn lãnh thổ.</a:t>
            </a:r>
            <a:endParaRPr lang="en-US" sz="2800" smtClean="0">
              <a:solidFill>
                <a:srgbClr val="FFFF00"/>
              </a:solidFill>
              <a:latin typeface="Times New Roman" panose="02020603050405020304" pitchFamily="18" charset="0"/>
              <a:cs typeface="Times New Roman" panose="02020603050405020304" pitchFamily="18" charset="0"/>
            </a:endParaRPr>
          </a:p>
          <a:p>
            <a:pPr algn="just"/>
            <a:r>
              <a:rPr lang="en-US" sz="2800" smtClean="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Tích cực tham gia và đóng góp cho việc hình thành Cộng đồng ASEAN. Việt Nam đã tạo dựng được hình ảnh hội nhập tích cực trong nhận thức của các thành viên ASEAN cũng như của cộng đồng quốc tế</a:t>
            </a:r>
            <a:endParaRPr lang="en-US" sz="2800">
              <a:solidFill>
                <a:srgbClr val="FFFF00"/>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0600" y="1257300"/>
            <a:ext cx="7086600" cy="2721254"/>
          </a:xfrm>
          <a:prstGeom prst="rect">
            <a:avLst/>
          </a:prstGeom>
        </p:spPr>
      </p:pic>
    </p:spTree>
    <p:extLst>
      <p:ext uri="{BB962C8B-B14F-4D97-AF65-F5344CB8AC3E}">
        <p14:creationId xmlns:p14="http://schemas.microsoft.com/office/powerpoint/2010/main" val="151590249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90600"/>
          </a:xfrm>
          <a:prstGeom prst="rect">
            <a:avLst/>
          </a:prstGeom>
          <a:solidFill>
            <a:srgbClr val="0070C0"/>
          </a:solidFill>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sp>
        <p:nvSpPr>
          <p:cNvPr id="3" name="Rectangle 2"/>
          <p:cNvSpPr/>
          <p:nvPr/>
        </p:nvSpPr>
        <p:spPr>
          <a:xfrm>
            <a:off x="266700" y="57150"/>
            <a:ext cx="8610600" cy="830997"/>
          </a:xfrm>
          <a:prstGeom prst="rect">
            <a:avLst/>
          </a:prstGeom>
        </p:spPr>
        <p:txBody>
          <a:bodyPr wrap="square">
            <a:spAutoFit/>
          </a:bodyPr>
          <a:lstStyle/>
          <a:p>
            <a:pPr algn="just"/>
            <a:r>
              <a:rPr lang="en-US" sz="2400" b="1" smtClean="0">
                <a:effectLst/>
                <a:latin typeface="Times New Roman" panose="02020603050405020304" pitchFamily="18" charset="0"/>
                <a:ea typeface="Times New Roman" panose="02020603050405020304" pitchFamily="18" charset="0"/>
                <a:cs typeface="Times New Roman" panose="02020603050405020304" pitchFamily="18" charset="0"/>
              </a:rPr>
              <a:t>6. NHỮNG ĐIỂM MỚI TRONG VĂN KIỆN ĐẠI HỘI XII VỀ XÂY DỰNG ĐẢNG VÀ HỆ THỐNG CHÍNH TRỊ</a:t>
            </a:r>
            <a:endParaRPr lang="en-US" sz="2400">
              <a:latin typeface="Times New Roman" panose="02020603050405020304" pitchFamily="18" charset="0"/>
              <a:cs typeface="Times New Roman" panose="02020603050405020304" pitchFamily="18" charset="0"/>
            </a:endParaRPr>
          </a:p>
        </p:txBody>
      </p:sp>
      <p:sp>
        <p:nvSpPr>
          <p:cNvPr id="4" name="Rectangle 3"/>
          <p:cNvSpPr/>
          <p:nvPr/>
        </p:nvSpPr>
        <p:spPr>
          <a:xfrm>
            <a:off x="133350" y="4680288"/>
            <a:ext cx="8877300" cy="1815882"/>
          </a:xfrm>
          <a:prstGeom prst="rect">
            <a:avLst/>
          </a:prstGeom>
        </p:spPr>
        <p:txBody>
          <a:bodyPr wrap="square">
            <a:spAutoFit/>
          </a:bodyPr>
          <a:lstStyle/>
          <a:p>
            <a:pPr algn="just"/>
            <a:r>
              <a:rPr lang="en-US" sz="2800" smtClean="0">
                <a:solidFill>
                  <a:srgbClr val="FFFF00"/>
                </a:solidFill>
                <a:effectLst/>
                <a:latin typeface="Times New Roman" panose="02020603050405020304" pitchFamily="18" charset="0"/>
                <a:ea typeface="Times New Roman" panose="02020603050405020304" pitchFamily="18" charset="0"/>
              </a:rPr>
              <a:t>Nước ta đã tham gia các hiệp định thương mại tự do thế hệ mới, nên sẽ “hội nhập quốc tế với tầm mức sâu rộng hơn nhiều so với giai đoạn trước. Thời cơ, vận hội phát triển mở ra rộng lớn”. </a:t>
            </a:r>
            <a:endParaRPr lang="en-US" sz="2800">
              <a:solidFill>
                <a:srgbClr val="FFFF00"/>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350" y="1342848"/>
            <a:ext cx="5620617" cy="3158787"/>
          </a:xfrm>
          <a:prstGeom prst="rect">
            <a:avLst/>
          </a:prstGeom>
        </p:spPr>
      </p:pic>
      <p:sp>
        <p:nvSpPr>
          <p:cNvPr id="6" name="Rectangle 5"/>
          <p:cNvSpPr/>
          <p:nvPr/>
        </p:nvSpPr>
        <p:spPr>
          <a:xfrm>
            <a:off x="5792067" y="1357372"/>
            <a:ext cx="3256683" cy="3108543"/>
          </a:xfrm>
          <a:prstGeom prst="rect">
            <a:avLst/>
          </a:prstGeom>
        </p:spPr>
        <p:txBody>
          <a:bodyPr wrap="square">
            <a:spAutoFit/>
          </a:bodyPr>
          <a:lstStyle/>
          <a:p>
            <a:pPr algn="just"/>
            <a:r>
              <a:rPr lang="en-US" sz="2800" smtClean="0">
                <a:solidFill>
                  <a:srgbClr val="FFFF00"/>
                </a:solidFill>
                <a:effectLst/>
                <a:latin typeface="Times New Roman" panose="02020603050405020304" pitchFamily="18" charset="0"/>
                <a:ea typeface="Times New Roman" panose="02020603050405020304" pitchFamily="18" charset="0"/>
              </a:rPr>
              <a:t> Nghị quyết Đại hội XII nhận định “tranh chấp lãnh thổ, chủ quyền biển, đảo trong khu vực và trên Biển Đông còn diễn ra gay gắt”.</a:t>
            </a:r>
            <a:endParaRPr lang="en-US" sz="2800"/>
          </a:p>
        </p:txBody>
      </p:sp>
    </p:spTree>
    <p:extLst>
      <p:ext uri="{BB962C8B-B14F-4D97-AF65-F5344CB8AC3E}">
        <p14:creationId xmlns:p14="http://schemas.microsoft.com/office/powerpoint/2010/main" val="91172011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766482"/>
          </a:xfrm>
          <a:prstGeom prst="rect">
            <a:avLst/>
          </a:prstGeom>
          <a:solidFill>
            <a:srgbClr val="0070C0"/>
          </a:solidFill>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sp>
        <p:nvSpPr>
          <p:cNvPr id="3" name="Rectangle 2"/>
          <p:cNvSpPr/>
          <p:nvPr/>
        </p:nvSpPr>
        <p:spPr>
          <a:xfrm>
            <a:off x="364854" y="198575"/>
            <a:ext cx="4821448" cy="461665"/>
          </a:xfrm>
          <a:prstGeom prst="rect">
            <a:avLst/>
          </a:prstGeom>
        </p:spPr>
        <p:txBody>
          <a:bodyPr wrap="none">
            <a:spAutoFit/>
          </a:bodyPr>
          <a:lstStyle/>
          <a:p>
            <a:r>
              <a:rPr lang="en-US" sz="2400" b="1" smtClean="0">
                <a:effectLst/>
                <a:latin typeface="Times New Roman" panose="02020603050405020304" pitchFamily="18" charset="0"/>
                <a:ea typeface="Times New Roman" panose="02020603050405020304" pitchFamily="18" charset="0"/>
              </a:rPr>
              <a:t>7. CÁC NHIỆM VỤ TRỌNG TÂM</a:t>
            </a:r>
            <a:endParaRPr lang="en-US" sz="2400"/>
          </a:p>
        </p:txBody>
      </p:sp>
      <p:sp>
        <p:nvSpPr>
          <p:cNvPr id="4" name="Rectangle 3"/>
          <p:cNvSpPr/>
          <p:nvPr/>
        </p:nvSpPr>
        <p:spPr>
          <a:xfrm>
            <a:off x="5048251" y="928522"/>
            <a:ext cx="3924300" cy="5693866"/>
          </a:xfrm>
          <a:prstGeom prst="rect">
            <a:avLst/>
          </a:prstGeom>
        </p:spPr>
        <p:txBody>
          <a:bodyPr wrap="square">
            <a:spAutoFit/>
          </a:bodyPr>
          <a:lstStyle/>
          <a:p>
            <a:pPr algn="just"/>
            <a:r>
              <a:rPr lang="en-US" sz="2800" b="1" smtClean="0">
                <a:solidFill>
                  <a:srgbClr val="FFFF00"/>
                </a:solidFill>
                <a:effectLst/>
                <a:latin typeface="Times New Roman" panose="02020603050405020304" pitchFamily="18" charset="0"/>
                <a:ea typeface="Times New Roman" panose="02020603050405020304" pitchFamily="18" charset="0"/>
              </a:rPr>
              <a:t> Nhiệm vụ 1</a:t>
            </a:r>
            <a:r>
              <a:rPr lang="en-US" sz="2800" smtClean="0">
                <a:solidFill>
                  <a:srgbClr val="FFFF00"/>
                </a:solidFill>
                <a:effectLst/>
                <a:latin typeface="Times New Roman" panose="02020603050405020304" pitchFamily="18" charset="0"/>
                <a:ea typeface="Times New Roman" panose="02020603050405020304" pitchFamily="18" charset="0"/>
              </a:rPr>
              <a:t>: Tăng cường xây dựng, chỉnh đốn Đảng; ngăn chặn, đẩy lùi sự suy thoái về tư tưởng chính trị, đạo đức, lối sống, biểu hiện "tự diễn biến", "tự chuyển hoá" trong nội bộ. Tập trung xây dựng đội ngũ cán bộ, nhất là đội ngũ cán bộ cấp chiến lược, đủ năng lực, phẩm chất và uy tín, ngang tầm nhiệm vụ.</a:t>
            </a:r>
            <a:endParaRPr lang="en-US" sz="2800">
              <a:solidFill>
                <a:srgbClr val="FFFF00"/>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 y="1451355"/>
            <a:ext cx="4686300" cy="4648200"/>
          </a:xfrm>
          <a:prstGeom prst="rect">
            <a:avLst/>
          </a:prstGeom>
        </p:spPr>
      </p:pic>
    </p:spTree>
    <p:extLst>
      <p:ext uri="{BB962C8B-B14F-4D97-AF65-F5344CB8AC3E}">
        <p14:creationId xmlns:p14="http://schemas.microsoft.com/office/powerpoint/2010/main" val="160883430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766482"/>
          </a:xfrm>
          <a:prstGeom prst="rect">
            <a:avLst/>
          </a:prstGeom>
          <a:solidFill>
            <a:srgbClr val="0070C0"/>
          </a:solidFill>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sp>
        <p:nvSpPr>
          <p:cNvPr id="3" name="Rectangle 2"/>
          <p:cNvSpPr/>
          <p:nvPr/>
        </p:nvSpPr>
        <p:spPr>
          <a:xfrm>
            <a:off x="364854" y="198575"/>
            <a:ext cx="4821448" cy="461665"/>
          </a:xfrm>
          <a:prstGeom prst="rect">
            <a:avLst/>
          </a:prstGeom>
        </p:spPr>
        <p:txBody>
          <a:bodyPr wrap="none">
            <a:spAutoFit/>
          </a:bodyPr>
          <a:lstStyle/>
          <a:p>
            <a:r>
              <a:rPr lang="en-US" sz="2400" b="1" smtClean="0">
                <a:effectLst/>
                <a:latin typeface="Times New Roman" panose="02020603050405020304" pitchFamily="18" charset="0"/>
                <a:ea typeface="Times New Roman" panose="02020603050405020304" pitchFamily="18" charset="0"/>
              </a:rPr>
              <a:t>7. CÁC NHIỆM VỤ TRỌNG TÂM</a:t>
            </a:r>
            <a:endParaRPr lang="en-US" sz="2400"/>
          </a:p>
        </p:txBody>
      </p:sp>
      <p:sp>
        <p:nvSpPr>
          <p:cNvPr id="5" name="Rectangle 4"/>
          <p:cNvSpPr/>
          <p:nvPr/>
        </p:nvSpPr>
        <p:spPr>
          <a:xfrm>
            <a:off x="5676900" y="1496044"/>
            <a:ext cx="3371850" cy="3970318"/>
          </a:xfrm>
          <a:prstGeom prst="rect">
            <a:avLst/>
          </a:prstGeom>
        </p:spPr>
        <p:txBody>
          <a:bodyPr wrap="square">
            <a:spAutoFit/>
          </a:bodyPr>
          <a:lstStyle/>
          <a:p>
            <a:pPr algn="just"/>
            <a:r>
              <a:rPr lang="en-US" sz="2800" b="1" smtClean="0">
                <a:solidFill>
                  <a:srgbClr val="FFFF00"/>
                </a:solidFill>
                <a:effectLst/>
                <a:latin typeface="Times New Roman" panose="02020603050405020304" pitchFamily="18" charset="0"/>
                <a:ea typeface="Times New Roman" panose="02020603050405020304" pitchFamily="18" charset="0"/>
              </a:rPr>
              <a:t>Nhiệm vụ 2:</a:t>
            </a:r>
            <a:r>
              <a:rPr lang="en-US" sz="2800" smtClean="0">
                <a:solidFill>
                  <a:srgbClr val="FFFF00"/>
                </a:solidFill>
                <a:effectLst/>
                <a:latin typeface="Times New Roman" panose="02020603050405020304" pitchFamily="18" charset="0"/>
                <a:ea typeface="Times New Roman" panose="02020603050405020304" pitchFamily="18" charset="0"/>
              </a:rPr>
              <a:t>  Xây dựng tổ chức bộ máy của toàn hệ thống chính trị tinh gọn, hoạt động hiệu lực, hiệu quả; đẩy mạnh đấu tranh phòng, chống tham nhũng, lãng phí, quan liêu.</a:t>
            </a:r>
            <a:endParaRPr lang="en-US" sz="2800">
              <a:solidFill>
                <a:srgbClr val="FFFF00"/>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22" y="1304836"/>
            <a:ext cx="5562600" cy="4352735"/>
          </a:xfrm>
          <a:prstGeom prst="rect">
            <a:avLst/>
          </a:prstGeom>
        </p:spPr>
      </p:pic>
    </p:spTree>
    <p:extLst>
      <p:ext uri="{BB962C8B-B14F-4D97-AF65-F5344CB8AC3E}">
        <p14:creationId xmlns:p14="http://schemas.microsoft.com/office/powerpoint/2010/main" val="12402595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766482"/>
          </a:xfrm>
          <a:prstGeom prst="rect">
            <a:avLst/>
          </a:prstGeom>
          <a:solidFill>
            <a:srgbClr val="0070C0"/>
          </a:solidFill>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sp>
        <p:nvSpPr>
          <p:cNvPr id="3" name="Rectangle 2"/>
          <p:cNvSpPr/>
          <p:nvPr/>
        </p:nvSpPr>
        <p:spPr>
          <a:xfrm>
            <a:off x="364854" y="198575"/>
            <a:ext cx="4821448" cy="461665"/>
          </a:xfrm>
          <a:prstGeom prst="rect">
            <a:avLst/>
          </a:prstGeom>
        </p:spPr>
        <p:txBody>
          <a:bodyPr wrap="none">
            <a:spAutoFit/>
          </a:bodyPr>
          <a:lstStyle/>
          <a:p>
            <a:r>
              <a:rPr lang="en-US" sz="2400" b="1" smtClean="0">
                <a:effectLst/>
                <a:latin typeface="Times New Roman" panose="02020603050405020304" pitchFamily="18" charset="0"/>
                <a:ea typeface="Times New Roman" panose="02020603050405020304" pitchFamily="18" charset="0"/>
              </a:rPr>
              <a:t>7. CÁC NHIỆM VỤ TRỌNG TÂM</a:t>
            </a:r>
            <a:endParaRPr lang="en-US" sz="2400"/>
          </a:p>
        </p:txBody>
      </p:sp>
      <p:sp>
        <p:nvSpPr>
          <p:cNvPr id="4" name="Rectangle 3"/>
          <p:cNvSpPr/>
          <p:nvPr/>
        </p:nvSpPr>
        <p:spPr>
          <a:xfrm>
            <a:off x="180975" y="1249035"/>
            <a:ext cx="8782050" cy="4401205"/>
          </a:xfrm>
          <a:prstGeom prst="rect">
            <a:avLst/>
          </a:prstGeom>
        </p:spPr>
        <p:txBody>
          <a:bodyPr wrap="square">
            <a:spAutoFit/>
          </a:bodyPr>
          <a:lstStyle/>
          <a:p>
            <a:pPr algn="just" fontAlgn="base">
              <a:spcBef>
                <a:spcPts val="300"/>
              </a:spcBef>
              <a:spcAft>
                <a:spcPts val="300"/>
              </a:spcAft>
            </a:pPr>
            <a:r>
              <a:rPr lang="en-US" sz="2800" b="1" smtClean="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Nhiệm vụ 3:</a:t>
            </a:r>
            <a:r>
              <a:rPr lang="en-US" sz="2800" smtClean="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 Tập trung thực hiện các giải pháp nâng cao chất lượng tăng trưởng, năng suất lao động và sức cạnh tranh của nền kinh tế. Tiếp tục thực hiện có hiệu quả ba đột phá chiến lược, cơ cấu lại tổng thể và đồng bộ nền kinh tế gắn với đổi mới mô hình tăng trưởng; đẩy mạnh công nghiệp hoá, hiện đại hoá đất nước, chú trọng công nghiệp hoá, hiện đại hoá nông nghiệp, nông thôn gắn với xây dựng nông thôn mới. Chú trọng giải quyết tốt vấn đề cơ cấu lại doanh nghiệp nhà nước, cơ cấu lại ngân sách nhà nước, xử lý nợ xấu và bảo đảm an toàn nợ công.</a:t>
            </a:r>
            <a:endParaRPr lang="en-US" sz="2000">
              <a:solidFill>
                <a:srgbClr val="FFFF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91689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766482"/>
          </a:xfrm>
          <a:prstGeom prst="rect">
            <a:avLst/>
          </a:prstGeom>
          <a:solidFill>
            <a:srgbClr val="0070C0"/>
          </a:solidFill>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sp>
        <p:nvSpPr>
          <p:cNvPr id="3" name="Rectangle 2"/>
          <p:cNvSpPr/>
          <p:nvPr/>
        </p:nvSpPr>
        <p:spPr>
          <a:xfrm>
            <a:off x="364854" y="198575"/>
            <a:ext cx="4821448" cy="461665"/>
          </a:xfrm>
          <a:prstGeom prst="rect">
            <a:avLst/>
          </a:prstGeom>
        </p:spPr>
        <p:txBody>
          <a:bodyPr wrap="none">
            <a:spAutoFit/>
          </a:bodyPr>
          <a:lstStyle/>
          <a:p>
            <a:r>
              <a:rPr lang="en-US" sz="2400" b="1" smtClean="0">
                <a:effectLst/>
                <a:latin typeface="Times New Roman" panose="02020603050405020304" pitchFamily="18" charset="0"/>
                <a:ea typeface="Times New Roman" panose="02020603050405020304" pitchFamily="18" charset="0"/>
              </a:rPr>
              <a:t>7. CÁC NHIỆM VỤ TRỌNG TÂM</a:t>
            </a:r>
            <a:endParaRPr lang="en-US" sz="2400"/>
          </a:p>
        </p:txBody>
      </p:sp>
      <p:sp>
        <p:nvSpPr>
          <p:cNvPr id="4" name="Rectangle 3"/>
          <p:cNvSpPr/>
          <p:nvPr/>
        </p:nvSpPr>
        <p:spPr>
          <a:xfrm>
            <a:off x="190500" y="1997839"/>
            <a:ext cx="8782050" cy="3539430"/>
          </a:xfrm>
          <a:prstGeom prst="rect">
            <a:avLst/>
          </a:prstGeom>
        </p:spPr>
        <p:txBody>
          <a:bodyPr wrap="square">
            <a:spAutoFit/>
          </a:bodyPr>
          <a:lstStyle/>
          <a:p>
            <a:pPr algn="just"/>
            <a:r>
              <a:rPr lang="en-US" sz="2800" b="1" smtClean="0">
                <a:solidFill>
                  <a:srgbClr val="FFFF00"/>
                </a:solidFill>
                <a:effectLst/>
                <a:latin typeface="Times New Roman" panose="02020603050405020304" pitchFamily="18" charset="0"/>
                <a:ea typeface="Times New Roman" panose="02020603050405020304" pitchFamily="18" charset="0"/>
              </a:rPr>
              <a:t>Nhiệm vụ 4:</a:t>
            </a:r>
            <a:r>
              <a:rPr lang="en-US" sz="2800" smtClean="0">
                <a:solidFill>
                  <a:srgbClr val="FFFF00"/>
                </a:solidFill>
                <a:effectLst/>
                <a:latin typeface="Times New Roman" panose="02020603050405020304" pitchFamily="18" charset="0"/>
                <a:ea typeface="Times New Roman" panose="02020603050405020304" pitchFamily="18" charset="0"/>
              </a:rPr>
              <a:t> Kiên quyết, kiên trì đấu tranh bảo vệ vững chắc độc lập, chủ quyền, thống nhất và toàn vẹn lãnh thổ của Tổ quốc; giữ vững môi trường hoà bình, ổn định để phát triển đất nước; bảo đảm an ninh quốc gia, giữ gìn trật tự, an toàn xã hội. Mở rộng và đưa vào chiều sâu các quan hệ đối ngoại; tận dụng thời cơ, vượt qua thách thức, thực hiện hiệu quả hội nhập quốc tế trong điều kiện mới, tiếp tục nâng cao vị thế và uy tín của đất nước trên trường quốc tế.</a:t>
            </a:r>
            <a:endParaRPr lang="en-US" sz="2800">
              <a:solidFill>
                <a:srgbClr val="FFFF00"/>
              </a:solidFill>
            </a:endParaRPr>
          </a:p>
        </p:txBody>
      </p:sp>
    </p:spTree>
    <p:extLst>
      <p:ext uri="{BB962C8B-B14F-4D97-AF65-F5344CB8AC3E}">
        <p14:creationId xmlns:p14="http://schemas.microsoft.com/office/powerpoint/2010/main" val="340000159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766482"/>
          </a:xfrm>
          <a:prstGeom prst="rect">
            <a:avLst/>
          </a:prstGeom>
          <a:solidFill>
            <a:srgbClr val="0070C0"/>
          </a:solidFill>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sp>
        <p:nvSpPr>
          <p:cNvPr id="3" name="Rectangle 2"/>
          <p:cNvSpPr/>
          <p:nvPr/>
        </p:nvSpPr>
        <p:spPr>
          <a:xfrm>
            <a:off x="364854" y="198575"/>
            <a:ext cx="4821448" cy="461665"/>
          </a:xfrm>
          <a:prstGeom prst="rect">
            <a:avLst/>
          </a:prstGeom>
        </p:spPr>
        <p:txBody>
          <a:bodyPr wrap="none">
            <a:spAutoFit/>
          </a:bodyPr>
          <a:lstStyle/>
          <a:p>
            <a:r>
              <a:rPr lang="en-US" sz="2400" b="1" smtClean="0">
                <a:effectLst/>
                <a:latin typeface="Times New Roman" panose="02020603050405020304" pitchFamily="18" charset="0"/>
                <a:ea typeface="Times New Roman" panose="02020603050405020304" pitchFamily="18" charset="0"/>
              </a:rPr>
              <a:t>7. CÁC NHIỆM VỤ TRỌNG TÂM</a:t>
            </a:r>
            <a:endParaRPr lang="en-US" sz="2400"/>
          </a:p>
        </p:txBody>
      </p:sp>
      <p:sp>
        <p:nvSpPr>
          <p:cNvPr id="4" name="Rectangle 3"/>
          <p:cNvSpPr/>
          <p:nvPr/>
        </p:nvSpPr>
        <p:spPr>
          <a:xfrm>
            <a:off x="5186302" y="796030"/>
            <a:ext cx="3957698" cy="4832092"/>
          </a:xfrm>
          <a:prstGeom prst="rect">
            <a:avLst/>
          </a:prstGeom>
        </p:spPr>
        <p:txBody>
          <a:bodyPr wrap="square">
            <a:spAutoFit/>
          </a:bodyPr>
          <a:lstStyle/>
          <a:p>
            <a:pPr algn="just"/>
            <a:r>
              <a:rPr lang="en-US" sz="2800" b="1" smtClean="0">
                <a:solidFill>
                  <a:srgbClr val="FFFF00"/>
                </a:solidFill>
                <a:effectLst/>
                <a:latin typeface="Times New Roman" panose="02020603050405020304" pitchFamily="18" charset="0"/>
                <a:ea typeface="Times New Roman" panose="02020603050405020304" pitchFamily="18" charset="0"/>
              </a:rPr>
              <a:t>Nhiệm vụ 5:</a:t>
            </a:r>
            <a:r>
              <a:rPr lang="en-US" sz="2800" smtClean="0">
                <a:solidFill>
                  <a:srgbClr val="FFFF00"/>
                </a:solidFill>
                <a:effectLst/>
                <a:latin typeface="Times New Roman" panose="02020603050405020304" pitchFamily="18" charset="0"/>
                <a:ea typeface="Times New Roman" panose="02020603050405020304" pitchFamily="18" charset="0"/>
              </a:rPr>
              <a:t> Thu hút, phát huy mạnh mẽ mọi nguồn lực và sức sáng tạo của nhân dân. Chăm lo nâng cao đời sống vật chất, tinh thần, giải quyết tốt những vấn đề bức thiết; tăng cường quản lý phát triển xã hội, bảo đảm an ninh xã hội, an ninh con người; </a:t>
            </a:r>
            <a:endParaRPr lang="en-US" sz="2800">
              <a:solidFill>
                <a:srgbClr val="FFFF00"/>
              </a:solidFill>
            </a:endParaRPr>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b="11785"/>
          <a:stretch/>
        </p:blipFill>
        <p:spPr>
          <a:xfrm>
            <a:off x="123825" y="1303829"/>
            <a:ext cx="4995802" cy="3816493"/>
          </a:xfrm>
          <a:prstGeom prst="rect">
            <a:avLst/>
          </a:prstGeom>
        </p:spPr>
      </p:pic>
      <p:sp>
        <p:nvSpPr>
          <p:cNvPr id="6" name="Rectangle 5"/>
          <p:cNvSpPr/>
          <p:nvPr/>
        </p:nvSpPr>
        <p:spPr>
          <a:xfrm>
            <a:off x="123825" y="5498369"/>
            <a:ext cx="8896350" cy="1384995"/>
          </a:xfrm>
          <a:prstGeom prst="rect">
            <a:avLst/>
          </a:prstGeom>
        </p:spPr>
        <p:txBody>
          <a:bodyPr wrap="square">
            <a:spAutoFit/>
          </a:bodyPr>
          <a:lstStyle/>
          <a:p>
            <a:pPr algn="just"/>
            <a:r>
              <a:rPr lang="en-US" sz="2800" smtClean="0">
                <a:solidFill>
                  <a:srgbClr val="FFFF00"/>
                </a:solidFill>
                <a:effectLst/>
                <a:latin typeface="Times New Roman" panose="02020603050405020304" pitchFamily="18" charset="0"/>
                <a:ea typeface="Times New Roman" panose="02020603050405020304" pitchFamily="18" charset="0"/>
              </a:rPr>
              <a:t>bảo đảm an sinh xã hội, nâng cao phúc lợi xã hội và giảm nghèo bền vững. Phát huy quyền làm chủ của nhân dân, phát huy sức mạnh đại đoàn kết toàn dân tộc.</a:t>
            </a:r>
            <a:endParaRPr lang="en-US" sz="2800">
              <a:solidFill>
                <a:srgbClr val="FFFF00"/>
              </a:solidFill>
            </a:endParaRPr>
          </a:p>
        </p:txBody>
      </p:sp>
    </p:spTree>
    <p:extLst>
      <p:ext uri="{BB962C8B-B14F-4D97-AF65-F5344CB8AC3E}">
        <p14:creationId xmlns:p14="http://schemas.microsoft.com/office/powerpoint/2010/main" val="304218578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766482"/>
          </a:xfrm>
          <a:prstGeom prst="rect">
            <a:avLst/>
          </a:prstGeom>
          <a:solidFill>
            <a:srgbClr val="0070C0"/>
          </a:solidFill>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sp>
        <p:nvSpPr>
          <p:cNvPr id="3" name="Rectangle 2"/>
          <p:cNvSpPr/>
          <p:nvPr/>
        </p:nvSpPr>
        <p:spPr>
          <a:xfrm>
            <a:off x="364854" y="198575"/>
            <a:ext cx="4821448" cy="461665"/>
          </a:xfrm>
          <a:prstGeom prst="rect">
            <a:avLst/>
          </a:prstGeom>
        </p:spPr>
        <p:txBody>
          <a:bodyPr wrap="none">
            <a:spAutoFit/>
          </a:bodyPr>
          <a:lstStyle/>
          <a:p>
            <a:r>
              <a:rPr lang="en-US" sz="2400" b="1" smtClean="0">
                <a:effectLst/>
                <a:latin typeface="Times New Roman" panose="02020603050405020304" pitchFamily="18" charset="0"/>
                <a:ea typeface="Times New Roman" panose="02020603050405020304" pitchFamily="18" charset="0"/>
              </a:rPr>
              <a:t>7. CÁC NHIỆM VỤ TRỌNG TÂM</a:t>
            </a:r>
            <a:endParaRPr lang="en-US" sz="2400"/>
          </a:p>
        </p:txBody>
      </p:sp>
      <p:sp>
        <p:nvSpPr>
          <p:cNvPr id="4" name="Rectangle 3"/>
          <p:cNvSpPr/>
          <p:nvPr/>
        </p:nvSpPr>
        <p:spPr>
          <a:xfrm>
            <a:off x="364854" y="4766786"/>
            <a:ext cx="8569596" cy="1815882"/>
          </a:xfrm>
          <a:prstGeom prst="rect">
            <a:avLst/>
          </a:prstGeom>
        </p:spPr>
        <p:txBody>
          <a:bodyPr wrap="square">
            <a:spAutoFit/>
          </a:bodyPr>
          <a:lstStyle/>
          <a:p>
            <a:pPr algn="just"/>
            <a:r>
              <a:rPr lang="en-US" sz="2800" b="1" smtClean="0">
                <a:solidFill>
                  <a:srgbClr val="FFFF00"/>
                </a:solidFill>
                <a:effectLst/>
                <a:latin typeface="Times New Roman" panose="02020603050405020304" pitchFamily="18" charset="0"/>
                <a:ea typeface="Times New Roman" panose="02020603050405020304" pitchFamily="18" charset="0"/>
              </a:rPr>
              <a:t>Nhiệm vụ 6:</a:t>
            </a:r>
            <a:r>
              <a:rPr lang="en-US" sz="2800" smtClean="0">
                <a:solidFill>
                  <a:srgbClr val="FFFF00"/>
                </a:solidFill>
                <a:effectLst/>
                <a:latin typeface="Times New Roman" panose="02020603050405020304" pitchFamily="18" charset="0"/>
                <a:ea typeface="Times New Roman" panose="02020603050405020304" pitchFamily="18" charset="0"/>
              </a:rPr>
              <a:t> Phát huy nhân tố con người trong mọi lĩnh vực của đời sống xã hội; tập trung xây dựng con người về đạo đức, nhân cách, lối sống, trí tuệ và năng lực làm việc; xây dựng môi trường văn hoá lành mạnh.</a:t>
            </a:r>
            <a:endParaRPr lang="en-US" sz="2800">
              <a:solidFill>
                <a:srgbClr val="FFFF00"/>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4500" y="965057"/>
            <a:ext cx="5715000" cy="3790950"/>
          </a:xfrm>
          <a:prstGeom prst="rect">
            <a:avLst/>
          </a:prstGeom>
        </p:spPr>
      </p:pic>
    </p:spTree>
    <p:extLst>
      <p:ext uri="{BB962C8B-B14F-4D97-AF65-F5344CB8AC3E}">
        <p14:creationId xmlns:p14="http://schemas.microsoft.com/office/powerpoint/2010/main" val="51892314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1752600"/>
          </a:xfrm>
          <a:prstGeom prst="rect">
            <a:avLst/>
          </a:prstGeom>
          <a:solidFill>
            <a:srgbClr val="0070C0"/>
          </a:solidFill>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sp>
        <p:nvSpPr>
          <p:cNvPr id="4" name="Rectangle 3"/>
          <p:cNvSpPr/>
          <p:nvPr/>
        </p:nvSpPr>
        <p:spPr>
          <a:xfrm>
            <a:off x="228600" y="276135"/>
            <a:ext cx="8686800" cy="1200329"/>
          </a:xfrm>
          <a:prstGeom prst="rect">
            <a:avLst/>
          </a:prstGeom>
        </p:spPr>
        <p:txBody>
          <a:bodyPr wrap="square">
            <a:spAutoFit/>
          </a:bodyPr>
          <a:lstStyle/>
          <a:p>
            <a:pPr algn="just" fontAlgn="base">
              <a:spcBef>
                <a:spcPts val="300"/>
              </a:spcBef>
              <a:spcAft>
                <a:spcPts val="300"/>
              </a:spcAft>
            </a:pPr>
            <a:r>
              <a:rPr lang="en-US" sz="2400" b="1" smtClean="0">
                <a:effectLst/>
                <a:latin typeface="Times New Roman" panose="02020603050405020304" pitchFamily="18" charset="0"/>
                <a:ea typeface="Times New Roman" panose="02020603050405020304" pitchFamily="18" charset="0"/>
                <a:cs typeface="Times New Roman" panose="02020603050405020304" pitchFamily="18" charset="0"/>
              </a:rPr>
              <a:t>II. NHẬN THỨC SÂU SẮC NHẤT CỦA CÁ NHÂN VỀ NHỮNG VẤN ĐỀ CƠ BẢN, MỚI TRONG CÁC VĂN KIỆN ĐẠI HỘI XII CỦA ĐẢNG:</a:t>
            </a:r>
            <a:endParaRPr lang="en-US">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5" name="Rectangle 4"/>
          <p:cNvSpPr/>
          <p:nvPr/>
        </p:nvSpPr>
        <p:spPr>
          <a:xfrm>
            <a:off x="5657850" y="2115874"/>
            <a:ext cx="3371850" cy="3108543"/>
          </a:xfrm>
          <a:prstGeom prst="rect">
            <a:avLst/>
          </a:prstGeom>
        </p:spPr>
        <p:txBody>
          <a:bodyPr wrap="square">
            <a:spAutoFit/>
          </a:bodyPr>
          <a:lstStyle/>
          <a:p>
            <a:pPr algn="just"/>
            <a:r>
              <a:rPr lang="en-US" sz="2800" smtClean="0">
                <a:solidFill>
                  <a:srgbClr val="FFFF00"/>
                </a:solidFill>
                <a:effectLst/>
                <a:latin typeface="Times New Roman" panose="02020603050405020304" pitchFamily="18" charset="0"/>
                <a:ea typeface="Times New Roman" panose="02020603050405020304" pitchFamily="18" charset="0"/>
              </a:rPr>
              <a:t>Đại hội XII của đảng đánh giá tổng thể 30 năm đổi mới, đất nước ta đã đạt được </a:t>
            </a:r>
            <a:r>
              <a:rPr lang="en-US" sz="2800" i="1" smtClean="0">
                <a:solidFill>
                  <a:srgbClr val="FFFF00"/>
                </a:solidFill>
                <a:effectLst/>
                <a:latin typeface="Times New Roman" panose="02020603050405020304" pitchFamily="18" charset="0"/>
                <a:ea typeface="Times New Roman" panose="02020603050405020304" pitchFamily="18" charset="0"/>
              </a:rPr>
              <a:t>những thành tựu to lớn, có ý nghĩa lịch sử; </a:t>
            </a:r>
            <a:endParaRPr lang="en-US" sz="2800">
              <a:solidFill>
                <a:srgbClr val="FFFF00"/>
              </a:solidFill>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0434" y="1924835"/>
            <a:ext cx="5353116" cy="3394024"/>
          </a:xfrm>
          <a:prstGeom prst="rect">
            <a:avLst/>
          </a:prstGeom>
        </p:spPr>
      </p:pic>
      <p:sp>
        <p:nvSpPr>
          <p:cNvPr id="7" name="Rectangle 6"/>
          <p:cNvSpPr/>
          <p:nvPr/>
        </p:nvSpPr>
        <p:spPr>
          <a:xfrm>
            <a:off x="190434" y="5362485"/>
            <a:ext cx="8724966" cy="1384995"/>
          </a:xfrm>
          <a:prstGeom prst="rect">
            <a:avLst/>
          </a:prstGeom>
        </p:spPr>
        <p:txBody>
          <a:bodyPr wrap="square">
            <a:spAutoFit/>
          </a:bodyPr>
          <a:lstStyle/>
          <a:p>
            <a:pPr algn="just"/>
            <a:r>
              <a:rPr lang="en-US" sz="2800" smtClean="0">
                <a:solidFill>
                  <a:srgbClr val="FFFF00"/>
                </a:solidFill>
                <a:effectLst/>
                <a:latin typeface="Times New Roman" panose="02020603050405020304" pitchFamily="18" charset="0"/>
                <a:ea typeface="Times New Roman" panose="02020603050405020304" pitchFamily="18" charset="0"/>
              </a:rPr>
              <a:t>đồng thời cũng còn nhiều vấn đề lớn, phức tạp, </a:t>
            </a:r>
            <a:r>
              <a:rPr lang="en-US" sz="2800" i="1" smtClean="0">
                <a:solidFill>
                  <a:srgbClr val="FFFF00"/>
                </a:solidFill>
                <a:effectLst/>
                <a:latin typeface="Times New Roman" panose="02020603050405020304" pitchFamily="18" charset="0"/>
                <a:ea typeface="Times New Roman" panose="02020603050405020304" pitchFamily="18" charset="0"/>
              </a:rPr>
              <a:t>nhiều hạn chế, yếu kém </a:t>
            </a:r>
            <a:r>
              <a:rPr lang="en-US" sz="2800" smtClean="0">
                <a:solidFill>
                  <a:srgbClr val="FFFF00"/>
                </a:solidFill>
                <a:effectLst/>
                <a:latin typeface="Times New Roman" panose="02020603050405020304" pitchFamily="18" charset="0"/>
                <a:ea typeface="Times New Roman" panose="02020603050405020304" pitchFamily="18" charset="0"/>
              </a:rPr>
              <a:t>cần phải tập trung giải quyết, khắc phục để tiếp tục đưa đất nước phát triển nhanh và bền vững hơn</a:t>
            </a:r>
            <a:endParaRPr lang="en-US" sz="2800">
              <a:solidFill>
                <a:srgbClr val="FFFF00"/>
              </a:solidFill>
            </a:endParaRPr>
          </a:p>
        </p:txBody>
      </p:sp>
    </p:spTree>
    <p:extLst>
      <p:ext uri="{BB962C8B-B14F-4D97-AF65-F5344CB8AC3E}">
        <p14:creationId xmlns:p14="http://schemas.microsoft.com/office/powerpoint/2010/main" val="354800039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9144000" cy="1752600"/>
          </a:xfrm>
          <a:prstGeom prst="rect">
            <a:avLst/>
          </a:prstGeom>
          <a:solidFill>
            <a:srgbClr val="0070C0"/>
          </a:solidFill>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a:p>
        </p:txBody>
      </p:sp>
      <p:sp>
        <p:nvSpPr>
          <p:cNvPr id="4" name="Rectangle 3"/>
          <p:cNvSpPr/>
          <p:nvPr/>
        </p:nvSpPr>
        <p:spPr>
          <a:xfrm>
            <a:off x="228600" y="276135"/>
            <a:ext cx="8686800" cy="1200329"/>
          </a:xfrm>
          <a:prstGeom prst="rect">
            <a:avLst/>
          </a:prstGeom>
        </p:spPr>
        <p:txBody>
          <a:bodyPr wrap="square">
            <a:spAutoFit/>
          </a:bodyPr>
          <a:lstStyle/>
          <a:p>
            <a:pPr algn="just" fontAlgn="base">
              <a:spcBef>
                <a:spcPts val="300"/>
              </a:spcBef>
              <a:spcAft>
                <a:spcPts val="300"/>
              </a:spcAft>
            </a:pPr>
            <a:r>
              <a:rPr lang="en-US" sz="2400" b="1" smtClean="0">
                <a:effectLst/>
                <a:latin typeface="Times New Roman" panose="02020603050405020304" pitchFamily="18" charset="0"/>
                <a:ea typeface="Times New Roman" panose="02020603050405020304" pitchFamily="18" charset="0"/>
                <a:cs typeface="Times New Roman" panose="02020603050405020304" pitchFamily="18" charset="0"/>
              </a:rPr>
              <a:t>II. NHẬN THỨC SÂU SẮC NHẤT CỦA CÁ NHÂN VỀ NHỮNG VẤN ĐỀ CƠ BẢN, MỚI TRONG CÁC VĂN KIỆN ĐẠI HỘI XII CỦA ĐẢNG:</a:t>
            </a:r>
            <a:endParaRPr lang="en-US">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5" name="Rectangle 4"/>
          <p:cNvSpPr/>
          <p:nvPr/>
        </p:nvSpPr>
        <p:spPr>
          <a:xfrm>
            <a:off x="323850" y="5772465"/>
            <a:ext cx="8686800" cy="954107"/>
          </a:xfrm>
          <a:prstGeom prst="rect">
            <a:avLst/>
          </a:prstGeom>
        </p:spPr>
        <p:txBody>
          <a:bodyPr wrap="square">
            <a:spAutoFit/>
          </a:bodyPr>
          <a:lstStyle/>
          <a:p>
            <a:pPr algn="just" fontAlgn="base">
              <a:spcBef>
                <a:spcPts val="300"/>
              </a:spcBef>
              <a:spcAft>
                <a:spcPts val="300"/>
              </a:spcAft>
            </a:pPr>
            <a:r>
              <a:rPr lang="en-US" sz="2800" smtClean="0">
                <a:solidFill>
                  <a:srgbClr val="FFFF00"/>
                </a:solidFill>
                <a:effectLst/>
                <a:latin typeface="Times New Roman" panose="02020603050405020304" pitchFamily="18" charset="0"/>
                <a:ea typeface="Times New Roman" panose="02020603050405020304" pitchFamily="18" charset="0"/>
                <a:cs typeface="Times New Roman" panose="02020603050405020304" pitchFamily="18" charset="0"/>
              </a:rPr>
              <a:t>Đại hội đưa ra chỉ tiêu quan trọng và nhiệm vụ trọng tâm trong 5 năm 2016 - 2020</a:t>
            </a:r>
            <a:endParaRPr lang="en-US" sz="2000">
              <a:solidFill>
                <a:srgbClr val="FFFF00"/>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2500" y="1973811"/>
            <a:ext cx="6400800" cy="3636818"/>
          </a:xfrm>
          <a:prstGeom prst="rect">
            <a:avLst/>
          </a:prstGeom>
        </p:spPr>
      </p:pic>
    </p:spTree>
    <p:extLst>
      <p:ext uri="{BB962C8B-B14F-4D97-AF65-F5344CB8AC3E}">
        <p14:creationId xmlns:p14="http://schemas.microsoft.com/office/powerpoint/2010/main" val="148394011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5" name="Rectangle 4"/>
          <p:cNvSpPr/>
          <p:nvPr/>
        </p:nvSpPr>
        <p:spPr>
          <a:xfrm>
            <a:off x="2858130" y="2493887"/>
            <a:ext cx="3469219" cy="923330"/>
          </a:xfrm>
          <a:prstGeom prst="rect">
            <a:avLst/>
          </a:prstGeom>
          <a:noFill/>
        </p:spPr>
        <p:txBody>
          <a:bodyPr wrap="none" lIns="91440" tIns="45720" rIns="91440" bIns="45720">
            <a:spAutoFit/>
          </a:bodyPr>
          <a:lstStyle/>
          <a:p>
            <a:pPr algn="ctr"/>
            <a:r>
              <a:rPr lang="en-US" sz="5400" b="1" smtClean="0">
                <a:ln w="0"/>
                <a:solidFill>
                  <a:srgbClr val="FFFF00"/>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CÁM ƠN !</a:t>
            </a:r>
            <a:endParaRPr lang="en-US" sz="5400" b="1">
              <a:ln w="0"/>
              <a:solidFill>
                <a:srgbClr val="FFFF00"/>
              </a:solidFill>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99661677"/>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91</TotalTime>
  <Words>978</Words>
  <Application>Microsoft Office PowerPoint</Application>
  <PresentationFormat>On-screen Show (4:3)</PresentationFormat>
  <Paragraphs>46</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Century Gothic</vt:lpstr>
      <vt:lpstr>Times New Roman</vt:lpstr>
      <vt:lpstr>Wingdings 3</vt:lpstr>
      <vt:lpstr>Slice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DELL</cp:lastModifiedBy>
  <cp:revision>12</cp:revision>
  <dcterms:created xsi:type="dcterms:W3CDTF">2016-11-20T13:57:25Z</dcterms:created>
  <dcterms:modified xsi:type="dcterms:W3CDTF">2016-11-20T15:28:35Z</dcterms:modified>
</cp:coreProperties>
</file>